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52"/>
  </p:notesMasterIdLst>
  <p:sldIdLst>
    <p:sldId id="256" r:id="rId2"/>
    <p:sldId id="290" r:id="rId3"/>
    <p:sldId id="263" r:id="rId4"/>
    <p:sldId id="260" r:id="rId5"/>
    <p:sldId id="258" r:id="rId6"/>
    <p:sldId id="267" r:id="rId7"/>
    <p:sldId id="259" r:id="rId8"/>
    <p:sldId id="261" r:id="rId9"/>
    <p:sldId id="309" r:id="rId10"/>
    <p:sldId id="265" r:id="rId11"/>
    <p:sldId id="297" r:id="rId12"/>
    <p:sldId id="289" r:id="rId13"/>
    <p:sldId id="302" r:id="rId14"/>
    <p:sldId id="303" r:id="rId15"/>
    <p:sldId id="262" r:id="rId16"/>
    <p:sldId id="284" r:id="rId17"/>
    <p:sldId id="285" r:id="rId18"/>
    <p:sldId id="286" r:id="rId19"/>
    <p:sldId id="287" r:id="rId20"/>
    <p:sldId id="288" r:id="rId21"/>
    <p:sldId id="317" r:id="rId22"/>
    <p:sldId id="310" r:id="rId23"/>
    <p:sldId id="315" r:id="rId24"/>
    <p:sldId id="311" r:id="rId25"/>
    <p:sldId id="264" r:id="rId26"/>
    <p:sldId id="298" r:id="rId27"/>
    <p:sldId id="304" r:id="rId28"/>
    <p:sldId id="312" r:id="rId29"/>
    <p:sldId id="313" r:id="rId30"/>
    <p:sldId id="305" r:id="rId31"/>
    <p:sldId id="316" r:id="rId32"/>
    <p:sldId id="281" r:id="rId33"/>
    <p:sldId id="308" r:id="rId34"/>
    <p:sldId id="278" r:id="rId35"/>
    <p:sldId id="279" r:id="rId36"/>
    <p:sldId id="280" r:id="rId37"/>
    <p:sldId id="276" r:id="rId38"/>
    <p:sldId id="283" r:id="rId39"/>
    <p:sldId id="282" r:id="rId40"/>
    <p:sldId id="291" r:id="rId41"/>
    <p:sldId id="257" r:id="rId42"/>
    <p:sldId id="292" r:id="rId43"/>
    <p:sldId id="293" r:id="rId44"/>
    <p:sldId id="272" r:id="rId45"/>
    <p:sldId id="294" r:id="rId46"/>
    <p:sldId id="295" r:id="rId47"/>
    <p:sldId id="296" r:id="rId48"/>
    <p:sldId id="270" r:id="rId49"/>
    <p:sldId id="271" r:id="rId50"/>
    <p:sldId id="269" r:id="rId51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E8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pr="smNativeData" xmlns="" dt="1550026350" val="768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 snapToObjects="1">
      <p:cViewPr>
        <p:scale>
          <a:sx n="106" d="100"/>
          <a:sy n="106" d="100"/>
        </p:scale>
        <p:origin x="887" y="209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535525-FE1E-40D4-91A8-B03E4C1CFE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02DBCD-961E-4F80-99E1-AED873F5D692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Establish a baseline.</a:t>
          </a:r>
        </a:p>
      </dgm:t>
    </dgm:pt>
    <dgm:pt modelId="{6BD39E3A-307C-462B-8459-C57022C763AC}" type="parTrans" cxnId="{2A651532-E356-4987-9B86-20115A82126A}">
      <dgm:prSet/>
      <dgm:spPr/>
      <dgm:t>
        <a:bodyPr/>
        <a:lstStyle/>
        <a:p>
          <a:endParaRPr lang="en-US"/>
        </a:p>
      </dgm:t>
    </dgm:pt>
    <dgm:pt modelId="{5D81C324-592F-4BED-A501-5590171D373E}" type="sibTrans" cxnId="{2A651532-E356-4987-9B86-20115A82126A}">
      <dgm:prSet/>
      <dgm:spPr/>
      <dgm:t>
        <a:bodyPr/>
        <a:lstStyle/>
        <a:p>
          <a:endParaRPr lang="en-US"/>
        </a:p>
      </dgm:t>
    </dgm:pt>
    <dgm:pt modelId="{C9F155A3-4A03-4B1D-9FC4-D5B4B7C7E5D0}">
      <dgm:prSet phldrT="[Text]"/>
      <dgm:spPr/>
      <dgm:t>
        <a:bodyPr/>
        <a:lstStyle/>
        <a:p>
          <a:pPr>
            <a:buNone/>
          </a:pPr>
          <a:r>
            <a:rPr lang="en-US" i="1" dirty="0"/>
            <a:t>If the routine produces output, great! If not, add temporary output.</a:t>
          </a:r>
        </a:p>
      </dgm:t>
    </dgm:pt>
    <dgm:pt modelId="{BB0034C1-CB8B-4DD7-8FF4-FC08168605B0}" type="parTrans" cxnId="{0E5ACB7B-CB4C-4972-B6F9-5E5BD3C1A0A7}">
      <dgm:prSet/>
      <dgm:spPr/>
      <dgm:t>
        <a:bodyPr/>
        <a:lstStyle/>
        <a:p>
          <a:endParaRPr lang="en-US"/>
        </a:p>
      </dgm:t>
    </dgm:pt>
    <dgm:pt modelId="{AB0D58F7-A08F-4998-A77A-96D1EDDCBF51}" type="sibTrans" cxnId="{0E5ACB7B-CB4C-4972-B6F9-5E5BD3C1A0A7}">
      <dgm:prSet/>
      <dgm:spPr/>
      <dgm:t>
        <a:bodyPr/>
        <a:lstStyle/>
        <a:p>
          <a:endParaRPr lang="en-US"/>
        </a:p>
      </dgm:t>
    </dgm:pt>
    <dgm:pt modelId="{5C2F7324-5A1E-494C-9C21-43B070AB6297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Test all conditions.</a:t>
          </a:r>
        </a:p>
      </dgm:t>
    </dgm:pt>
    <dgm:pt modelId="{AB185469-F638-4ED9-8238-1DD25E608A2D}" type="parTrans" cxnId="{DA58B93C-B0AB-40E1-85E2-E5972EE16297}">
      <dgm:prSet/>
      <dgm:spPr/>
      <dgm:t>
        <a:bodyPr/>
        <a:lstStyle/>
        <a:p>
          <a:endParaRPr lang="en-US"/>
        </a:p>
      </dgm:t>
    </dgm:pt>
    <dgm:pt modelId="{2FEBC795-2652-4036-BF7C-84F299BE7818}" type="sibTrans" cxnId="{DA58B93C-B0AB-40E1-85E2-E5972EE16297}">
      <dgm:prSet/>
      <dgm:spPr/>
      <dgm:t>
        <a:bodyPr/>
        <a:lstStyle/>
        <a:p>
          <a:endParaRPr lang="en-US"/>
        </a:p>
      </dgm:t>
    </dgm:pt>
    <dgm:pt modelId="{F11ED569-4146-4792-A72A-CA34B6D1319D}">
      <dgm:prSet phldrT="[Text]"/>
      <dgm:spPr/>
      <dgm:t>
        <a:bodyPr/>
        <a:lstStyle/>
        <a:p>
          <a:pPr>
            <a:buNone/>
          </a:pPr>
          <a:r>
            <a:rPr lang="en-US" i="1" dirty="0"/>
            <a:t>Your input data must exercise every path through the code.</a:t>
          </a:r>
        </a:p>
      </dgm:t>
    </dgm:pt>
    <dgm:pt modelId="{7930F05F-4B8C-487B-8528-779BD94389D6}" type="parTrans" cxnId="{EEB27AD9-8AC5-4F74-9F5A-08199350BA73}">
      <dgm:prSet/>
      <dgm:spPr/>
      <dgm:t>
        <a:bodyPr/>
        <a:lstStyle/>
        <a:p>
          <a:endParaRPr lang="en-US"/>
        </a:p>
      </dgm:t>
    </dgm:pt>
    <dgm:pt modelId="{2EBDA026-C165-42BF-AC87-06ECEC6B2510}" type="sibTrans" cxnId="{EEB27AD9-8AC5-4F74-9F5A-08199350BA73}">
      <dgm:prSet/>
      <dgm:spPr/>
      <dgm:t>
        <a:bodyPr/>
        <a:lstStyle/>
        <a:p>
          <a:endParaRPr lang="en-US"/>
        </a:p>
      </dgm:t>
    </dgm:pt>
    <dgm:pt modelId="{C0A4CC29-08C3-41B3-8704-500B3DD09F66}">
      <dgm:prSet phldrT="[Text]"/>
      <dgm:spPr>
        <a:solidFill>
          <a:srgbClr val="0070C0"/>
        </a:solidFill>
      </dgm:spPr>
      <dgm:t>
        <a:bodyPr/>
        <a:lstStyle/>
        <a:p>
          <a:pPr>
            <a:buNone/>
          </a:pPr>
          <a:r>
            <a:rPr lang="en-US" i="0" dirty="0"/>
            <a:t>Test often.</a:t>
          </a:r>
        </a:p>
      </dgm:t>
    </dgm:pt>
    <dgm:pt modelId="{07C45DD3-A260-44C8-A01C-490EE69B467C}" type="parTrans" cxnId="{8A1191C0-A8B6-403E-BC4A-C2E42C8AE552}">
      <dgm:prSet/>
      <dgm:spPr/>
      <dgm:t>
        <a:bodyPr/>
        <a:lstStyle/>
        <a:p>
          <a:endParaRPr lang="en-US"/>
        </a:p>
      </dgm:t>
    </dgm:pt>
    <dgm:pt modelId="{C63C4437-33FA-495C-82B6-08E2BB7E4C57}" type="sibTrans" cxnId="{8A1191C0-A8B6-403E-BC4A-C2E42C8AE552}">
      <dgm:prSet/>
      <dgm:spPr/>
      <dgm:t>
        <a:bodyPr/>
        <a:lstStyle/>
        <a:p>
          <a:endParaRPr lang="en-US"/>
        </a:p>
      </dgm:t>
    </dgm:pt>
    <dgm:pt modelId="{316BF7DD-BF0F-481A-967C-1507B44BBE43}">
      <dgm:prSet phldrT="[Text]"/>
      <dgm:spPr/>
      <dgm:t>
        <a:bodyPr/>
        <a:lstStyle/>
        <a:p>
          <a:pPr>
            <a:buNone/>
          </a:pPr>
          <a:r>
            <a:rPr lang="en-US" i="1" dirty="0"/>
            <a:t>Doing a little at a time introduces fewer errors.</a:t>
          </a:r>
        </a:p>
      </dgm:t>
    </dgm:pt>
    <dgm:pt modelId="{78DCB2EB-3C99-46FE-87E1-7E24C8143FA9}" type="parTrans" cxnId="{A4E0067D-E21B-4CD2-9EE5-E1B4FAB424BB}">
      <dgm:prSet/>
      <dgm:spPr/>
      <dgm:t>
        <a:bodyPr/>
        <a:lstStyle/>
        <a:p>
          <a:endParaRPr lang="en-US"/>
        </a:p>
      </dgm:t>
    </dgm:pt>
    <dgm:pt modelId="{1A490DD9-CDCD-4D1F-9A74-B96DCB5539B2}" type="sibTrans" cxnId="{A4E0067D-E21B-4CD2-9EE5-E1B4FAB424BB}">
      <dgm:prSet/>
      <dgm:spPr/>
      <dgm:t>
        <a:bodyPr/>
        <a:lstStyle/>
        <a:p>
          <a:endParaRPr lang="en-US"/>
        </a:p>
      </dgm:t>
    </dgm:pt>
    <dgm:pt modelId="{EE3370FC-C2B8-4DD2-AD22-04E8C1A01E97}" type="pres">
      <dgm:prSet presAssocID="{5B535525-FE1E-40D4-91A8-B03E4C1CFECB}" presName="linear" presStyleCnt="0">
        <dgm:presLayoutVars>
          <dgm:animLvl val="lvl"/>
          <dgm:resizeHandles val="exact"/>
        </dgm:presLayoutVars>
      </dgm:prSet>
      <dgm:spPr/>
    </dgm:pt>
    <dgm:pt modelId="{4F2BB1E8-3096-4B25-96DC-154D0A727111}" type="pres">
      <dgm:prSet presAssocID="{4702DBCD-961E-4F80-99E1-AED873F5D6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4BEC095-040C-4756-BC9B-09188164673A}" type="pres">
      <dgm:prSet presAssocID="{4702DBCD-961E-4F80-99E1-AED873F5D692}" presName="childText" presStyleLbl="revTx" presStyleIdx="0" presStyleCnt="3">
        <dgm:presLayoutVars>
          <dgm:bulletEnabled val="1"/>
        </dgm:presLayoutVars>
      </dgm:prSet>
      <dgm:spPr/>
    </dgm:pt>
    <dgm:pt modelId="{8AB754F1-8177-4393-AC43-3890A92F3889}" type="pres">
      <dgm:prSet presAssocID="{5C2F7324-5A1E-494C-9C21-43B070AB629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9678B77-65A7-4DAB-B50F-E4CD6524118D}" type="pres">
      <dgm:prSet presAssocID="{5C2F7324-5A1E-494C-9C21-43B070AB6297}" presName="childText" presStyleLbl="revTx" presStyleIdx="1" presStyleCnt="3">
        <dgm:presLayoutVars>
          <dgm:bulletEnabled val="1"/>
        </dgm:presLayoutVars>
      </dgm:prSet>
      <dgm:spPr/>
    </dgm:pt>
    <dgm:pt modelId="{234CED44-C302-4CE5-8DF8-7BA8497F5654}" type="pres">
      <dgm:prSet presAssocID="{C0A4CC29-08C3-41B3-8704-500B3DD09F6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4DFF805-129F-4AAC-AA24-A399119FF706}" type="pres">
      <dgm:prSet presAssocID="{C0A4CC29-08C3-41B3-8704-500B3DD09F66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EE92FF0B-A4E9-4736-A5C3-B4BA28692D1C}" type="presOf" srcId="{C9F155A3-4A03-4B1D-9FC4-D5B4B7C7E5D0}" destId="{04BEC095-040C-4756-BC9B-09188164673A}" srcOrd="0" destOrd="0" presId="urn:microsoft.com/office/officeart/2005/8/layout/vList2"/>
    <dgm:cxn modelId="{2A651532-E356-4987-9B86-20115A82126A}" srcId="{5B535525-FE1E-40D4-91A8-B03E4C1CFECB}" destId="{4702DBCD-961E-4F80-99E1-AED873F5D692}" srcOrd="0" destOrd="0" parTransId="{6BD39E3A-307C-462B-8459-C57022C763AC}" sibTransId="{5D81C324-592F-4BED-A501-5590171D373E}"/>
    <dgm:cxn modelId="{DA58B93C-B0AB-40E1-85E2-E5972EE16297}" srcId="{5B535525-FE1E-40D4-91A8-B03E4C1CFECB}" destId="{5C2F7324-5A1E-494C-9C21-43B070AB6297}" srcOrd="1" destOrd="0" parTransId="{AB185469-F638-4ED9-8238-1DD25E608A2D}" sibTransId="{2FEBC795-2652-4036-BF7C-84F299BE7818}"/>
    <dgm:cxn modelId="{7606AC5F-CEA3-4C02-95DF-9B52DAB625C9}" type="presOf" srcId="{5C2F7324-5A1E-494C-9C21-43B070AB6297}" destId="{8AB754F1-8177-4393-AC43-3890A92F3889}" srcOrd="0" destOrd="0" presId="urn:microsoft.com/office/officeart/2005/8/layout/vList2"/>
    <dgm:cxn modelId="{28844F72-7C05-4625-AEAA-70DAEBD2F588}" type="presOf" srcId="{C0A4CC29-08C3-41B3-8704-500B3DD09F66}" destId="{234CED44-C302-4CE5-8DF8-7BA8497F5654}" srcOrd="0" destOrd="0" presId="urn:microsoft.com/office/officeart/2005/8/layout/vList2"/>
    <dgm:cxn modelId="{0E5ACB7B-CB4C-4972-B6F9-5E5BD3C1A0A7}" srcId="{4702DBCD-961E-4F80-99E1-AED873F5D692}" destId="{C9F155A3-4A03-4B1D-9FC4-D5B4B7C7E5D0}" srcOrd="0" destOrd="0" parTransId="{BB0034C1-CB8B-4DD7-8FF4-FC08168605B0}" sibTransId="{AB0D58F7-A08F-4998-A77A-96D1EDDCBF51}"/>
    <dgm:cxn modelId="{A4E0067D-E21B-4CD2-9EE5-E1B4FAB424BB}" srcId="{C0A4CC29-08C3-41B3-8704-500B3DD09F66}" destId="{316BF7DD-BF0F-481A-967C-1507B44BBE43}" srcOrd="0" destOrd="0" parTransId="{78DCB2EB-3C99-46FE-87E1-7E24C8143FA9}" sibTransId="{1A490DD9-CDCD-4D1F-9A74-B96DCB5539B2}"/>
    <dgm:cxn modelId="{2DC21E83-E9B8-481F-88D5-80A590B46C5D}" type="presOf" srcId="{5B535525-FE1E-40D4-91A8-B03E4C1CFECB}" destId="{EE3370FC-C2B8-4DD2-AD22-04E8C1A01E97}" srcOrd="0" destOrd="0" presId="urn:microsoft.com/office/officeart/2005/8/layout/vList2"/>
    <dgm:cxn modelId="{15EFC58A-2D36-4683-87F0-A45D229AFC7F}" type="presOf" srcId="{F11ED569-4146-4792-A72A-CA34B6D1319D}" destId="{D9678B77-65A7-4DAB-B50F-E4CD6524118D}" srcOrd="0" destOrd="0" presId="urn:microsoft.com/office/officeart/2005/8/layout/vList2"/>
    <dgm:cxn modelId="{AEA5F393-3738-456A-A26E-E5CAE1E9E1ED}" type="presOf" srcId="{316BF7DD-BF0F-481A-967C-1507B44BBE43}" destId="{74DFF805-129F-4AAC-AA24-A399119FF706}" srcOrd="0" destOrd="0" presId="urn:microsoft.com/office/officeart/2005/8/layout/vList2"/>
    <dgm:cxn modelId="{96C1639F-F574-47D6-880F-BC8D9BF7A09C}" type="presOf" srcId="{4702DBCD-961E-4F80-99E1-AED873F5D692}" destId="{4F2BB1E8-3096-4B25-96DC-154D0A727111}" srcOrd="0" destOrd="0" presId="urn:microsoft.com/office/officeart/2005/8/layout/vList2"/>
    <dgm:cxn modelId="{8A1191C0-A8B6-403E-BC4A-C2E42C8AE552}" srcId="{5B535525-FE1E-40D4-91A8-B03E4C1CFECB}" destId="{C0A4CC29-08C3-41B3-8704-500B3DD09F66}" srcOrd="2" destOrd="0" parTransId="{07C45DD3-A260-44C8-A01C-490EE69B467C}" sibTransId="{C63C4437-33FA-495C-82B6-08E2BB7E4C57}"/>
    <dgm:cxn modelId="{EEB27AD9-8AC5-4F74-9F5A-08199350BA73}" srcId="{5C2F7324-5A1E-494C-9C21-43B070AB6297}" destId="{F11ED569-4146-4792-A72A-CA34B6D1319D}" srcOrd="0" destOrd="0" parTransId="{7930F05F-4B8C-487B-8528-779BD94389D6}" sibTransId="{2EBDA026-C165-42BF-AC87-06ECEC6B2510}"/>
    <dgm:cxn modelId="{6E9BF866-0CEA-4A0D-A9DA-B5D4E977A36A}" type="presParOf" srcId="{EE3370FC-C2B8-4DD2-AD22-04E8C1A01E97}" destId="{4F2BB1E8-3096-4B25-96DC-154D0A727111}" srcOrd="0" destOrd="0" presId="urn:microsoft.com/office/officeart/2005/8/layout/vList2"/>
    <dgm:cxn modelId="{FC9BA31F-05F4-43BE-AADC-BE925994CE66}" type="presParOf" srcId="{EE3370FC-C2B8-4DD2-AD22-04E8C1A01E97}" destId="{04BEC095-040C-4756-BC9B-09188164673A}" srcOrd="1" destOrd="0" presId="urn:microsoft.com/office/officeart/2005/8/layout/vList2"/>
    <dgm:cxn modelId="{84733824-7064-419D-A2DF-A0ACD29CC91C}" type="presParOf" srcId="{EE3370FC-C2B8-4DD2-AD22-04E8C1A01E97}" destId="{8AB754F1-8177-4393-AC43-3890A92F3889}" srcOrd="2" destOrd="0" presId="urn:microsoft.com/office/officeart/2005/8/layout/vList2"/>
    <dgm:cxn modelId="{DA06A050-314B-45EF-B5A7-49097F864226}" type="presParOf" srcId="{EE3370FC-C2B8-4DD2-AD22-04E8C1A01E97}" destId="{D9678B77-65A7-4DAB-B50F-E4CD6524118D}" srcOrd="3" destOrd="0" presId="urn:microsoft.com/office/officeart/2005/8/layout/vList2"/>
    <dgm:cxn modelId="{FF189FE1-1C03-42FE-923C-6543999A50B8}" type="presParOf" srcId="{EE3370FC-C2B8-4DD2-AD22-04E8C1A01E97}" destId="{234CED44-C302-4CE5-8DF8-7BA8497F5654}" srcOrd="4" destOrd="0" presId="urn:microsoft.com/office/officeart/2005/8/layout/vList2"/>
    <dgm:cxn modelId="{31B1269A-3E1B-4764-95C2-23E0D2333FEC}" type="presParOf" srcId="{EE3370FC-C2B8-4DD2-AD22-04E8C1A01E97}" destId="{74DFF805-129F-4AAC-AA24-A399119FF70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5199E6-B685-4E01-8E81-C6E02378A286}" type="doc">
      <dgm:prSet loTypeId="urn:microsoft.com/office/officeart/2005/8/layout/process4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3E43904-7033-471C-A823-2761F13292FC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Good!</a:t>
          </a:r>
        </a:p>
      </dgm:t>
    </dgm:pt>
    <dgm:pt modelId="{80A71BB1-9845-4046-859C-75B37ED45234}" type="parTrans" cxnId="{79668BB3-B800-4BDF-9AC4-FCE91DF7FFAB}">
      <dgm:prSet/>
      <dgm:spPr/>
      <dgm:t>
        <a:bodyPr/>
        <a:lstStyle/>
        <a:p>
          <a:endParaRPr lang="en-US"/>
        </a:p>
      </dgm:t>
    </dgm:pt>
    <dgm:pt modelId="{277690AA-14A3-46CD-8796-EF7A015B7BBD}" type="sibTrans" cxnId="{79668BB3-B800-4BDF-9AC4-FCE91DF7FFAB}">
      <dgm:prSet/>
      <dgm:spPr/>
      <dgm:t>
        <a:bodyPr/>
        <a:lstStyle/>
        <a:p>
          <a:endParaRPr lang="en-US"/>
        </a:p>
      </dgm:t>
    </dgm:pt>
    <dgm:pt modelId="{764EE4E2-5D77-48E1-97FB-FC1A73EBE5B7}">
      <dgm:prSet phldrT="[Text]"/>
      <dgm:spPr/>
      <dgm:t>
        <a:bodyPr/>
        <a:lstStyle/>
        <a:p>
          <a:r>
            <a:rPr lang="en-US" dirty="0"/>
            <a:t>Inline code</a:t>
          </a:r>
        </a:p>
      </dgm:t>
    </dgm:pt>
    <dgm:pt modelId="{23D5602F-EB8D-4108-9CC0-6E774AF32E12}" type="parTrans" cxnId="{A2623569-D516-4E57-9F4E-5A63D33BD5DE}">
      <dgm:prSet/>
      <dgm:spPr/>
      <dgm:t>
        <a:bodyPr/>
        <a:lstStyle/>
        <a:p>
          <a:endParaRPr lang="en-US"/>
        </a:p>
      </dgm:t>
    </dgm:pt>
    <dgm:pt modelId="{0CC4E15E-F0FC-4B1C-B37D-0ED71BDF797C}" type="sibTrans" cxnId="{A2623569-D516-4E57-9F4E-5A63D33BD5DE}">
      <dgm:prSet/>
      <dgm:spPr/>
      <dgm:t>
        <a:bodyPr/>
        <a:lstStyle/>
        <a:p>
          <a:endParaRPr lang="en-US"/>
        </a:p>
      </dgm:t>
    </dgm:pt>
    <dgm:pt modelId="{BED49CB1-628A-459B-BD68-99B1092AEC4C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Better!!</a:t>
          </a:r>
        </a:p>
      </dgm:t>
    </dgm:pt>
    <dgm:pt modelId="{75C4368D-CCAC-46D2-89D9-1B802C6C1DCC}" type="parTrans" cxnId="{0E055533-050F-4ED0-91D5-3194CD819C86}">
      <dgm:prSet/>
      <dgm:spPr/>
      <dgm:t>
        <a:bodyPr/>
        <a:lstStyle/>
        <a:p>
          <a:endParaRPr lang="en-US"/>
        </a:p>
      </dgm:t>
    </dgm:pt>
    <dgm:pt modelId="{1C9EB317-14F0-44B1-A7F6-21074CFFE945}" type="sibTrans" cxnId="{0E055533-050F-4ED0-91D5-3194CD819C86}">
      <dgm:prSet/>
      <dgm:spPr/>
      <dgm:t>
        <a:bodyPr/>
        <a:lstStyle/>
        <a:p>
          <a:endParaRPr lang="en-US"/>
        </a:p>
      </dgm:t>
    </dgm:pt>
    <dgm:pt modelId="{6253E93A-498B-44BF-93B8-D40FF3B6A442}">
      <dgm:prSet phldrT="[Text]"/>
      <dgm:spPr/>
      <dgm:t>
        <a:bodyPr/>
        <a:lstStyle/>
        <a:p>
          <a:r>
            <a:rPr lang="en-US" dirty="0"/>
            <a:t>Subroutines</a:t>
          </a:r>
        </a:p>
      </dgm:t>
    </dgm:pt>
    <dgm:pt modelId="{3E5D2ADA-A036-4440-A360-D9EA1E7A7A7D}" type="parTrans" cxnId="{70CFF543-3624-45B7-A168-22470D023B7E}">
      <dgm:prSet/>
      <dgm:spPr/>
      <dgm:t>
        <a:bodyPr/>
        <a:lstStyle/>
        <a:p>
          <a:endParaRPr lang="en-US"/>
        </a:p>
      </dgm:t>
    </dgm:pt>
    <dgm:pt modelId="{97A0B96E-9FF3-4973-8B92-70CE5AF3E07F}" type="sibTrans" cxnId="{70CFF543-3624-45B7-A168-22470D023B7E}">
      <dgm:prSet/>
      <dgm:spPr/>
      <dgm:t>
        <a:bodyPr/>
        <a:lstStyle/>
        <a:p>
          <a:endParaRPr lang="en-US"/>
        </a:p>
      </dgm:t>
    </dgm:pt>
    <dgm:pt modelId="{6178ADAE-C2AA-4B6B-BFC9-A6DF8306145D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Best!!</a:t>
          </a:r>
          <a:endParaRPr lang="en-US" dirty="0"/>
        </a:p>
      </dgm:t>
    </dgm:pt>
    <dgm:pt modelId="{6C7168F1-9FC3-44A9-8E4D-DF0999B0B73E}" type="parTrans" cxnId="{C0A70E27-D6C8-428F-BB58-15094B6CCE7C}">
      <dgm:prSet/>
      <dgm:spPr/>
      <dgm:t>
        <a:bodyPr/>
        <a:lstStyle/>
        <a:p>
          <a:endParaRPr lang="en-US"/>
        </a:p>
      </dgm:t>
    </dgm:pt>
    <dgm:pt modelId="{E5309A56-A367-484B-9448-72D93EBC499F}" type="sibTrans" cxnId="{C0A70E27-D6C8-428F-BB58-15094B6CCE7C}">
      <dgm:prSet/>
      <dgm:spPr/>
      <dgm:t>
        <a:bodyPr/>
        <a:lstStyle/>
        <a:p>
          <a:endParaRPr lang="en-US"/>
        </a:p>
      </dgm:t>
    </dgm:pt>
    <dgm:pt modelId="{243B3C74-CAD6-48E8-9142-6451A8ADBA87}">
      <dgm:prSet phldrT="[Text]"/>
      <dgm:spPr/>
      <dgm:t>
        <a:bodyPr/>
        <a:lstStyle/>
        <a:p>
          <a:r>
            <a:rPr lang="en-US" dirty="0"/>
            <a:t>Subprocedures</a:t>
          </a:r>
        </a:p>
      </dgm:t>
    </dgm:pt>
    <dgm:pt modelId="{83AB556F-8F2F-4A60-9EB7-4D27BD799AAF}" type="parTrans" cxnId="{6EC3F3A9-5BC1-4B19-80A2-DB370BBF328C}">
      <dgm:prSet/>
      <dgm:spPr/>
      <dgm:t>
        <a:bodyPr/>
        <a:lstStyle/>
        <a:p>
          <a:endParaRPr lang="en-US"/>
        </a:p>
      </dgm:t>
    </dgm:pt>
    <dgm:pt modelId="{067289D3-3E3D-497D-A71D-A4719E234F49}" type="sibTrans" cxnId="{6EC3F3A9-5BC1-4B19-80A2-DB370BBF328C}">
      <dgm:prSet/>
      <dgm:spPr/>
      <dgm:t>
        <a:bodyPr/>
        <a:lstStyle/>
        <a:p>
          <a:endParaRPr lang="en-US"/>
        </a:p>
      </dgm:t>
    </dgm:pt>
    <dgm:pt modelId="{DBA74319-E9CF-4ECA-8781-E291BC85B5F9}" type="pres">
      <dgm:prSet presAssocID="{335199E6-B685-4E01-8E81-C6E02378A286}" presName="Name0" presStyleCnt="0">
        <dgm:presLayoutVars>
          <dgm:dir/>
          <dgm:animLvl val="lvl"/>
          <dgm:resizeHandles val="exact"/>
        </dgm:presLayoutVars>
      </dgm:prSet>
      <dgm:spPr/>
    </dgm:pt>
    <dgm:pt modelId="{35D638A2-ADE5-4375-8E44-BEAF34369E89}" type="pres">
      <dgm:prSet presAssocID="{6178ADAE-C2AA-4B6B-BFC9-A6DF8306145D}" presName="boxAndChildren" presStyleCnt="0"/>
      <dgm:spPr/>
    </dgm:pt>
    <dgm:pt modelId="{C3438336-08F1-44EF-BA90-E758187288B3}" type="pres">
      <dgm:prSet presAssocID="{6178ADAE-C2AA-4B6B-BFC9-A6DF8306145D}" presName="parentTextBox" presStyleLbl="node1" presStyleIdx="0" presStyleCnt="3"/>
      <dgm:spPr/>
    </dgm:pt>
    <dgm:pt modelId="{53BB2E74-0E96-4D89-8487-4DCAA5FFF666}" type="pres">
      <dgm:prSet presAssocID="{6178ADAE-C2AA-4B6B-BFC9-A6DF8306145D}" presName="entireBox" presStyleLbl="node1" presStyleIdx="0" presStyleCnt="3" custLinFactNeighborX="-663" custLinFactNeighborY="21463"/>
      <dgm:spPr/>
    </dgm:pt>
    <dgm:pt modelId="{6D4E5350-F6C8-4DA4-906D-185186438BDE}" type="pres">
      <dgm:prSet presAssocID="{6178ADAE-C2AA-4B6B-BFC9-A6DF8306145D}" presName="descendantBox" presStyleCnt="0"/>
      <dgm:spPr/>
    </dgm:pt>
    <dgm:pt modelId="{92419162-A984-4CD7-90BE-EDBE611CD76B}" type="pres">
      <dgm:prSet presAssocID="{243B3C74-CAD6-48E8-9142-6451A8ADBA87}" presName="childTextBox" presStyleLbl="fgAccFollowNode1" presStyleIdx="0" presStyleCnt="3">
        <dgm:presLayoutVars>
          <dgm:bulletEnabled val="1"/>
        </dgm:presLayoutVars>
      </dgm:prSet>
      <dgm:spPr/>
    </dgm:pt>
    <dgm:pt modelId="{4CA4051F-31A8-429E-BB66-C993BB602AC6}" type="pres">
      <dgm:prSet presAssocID="{1C9EB317-14F0-44B1-A7F6-21074CFFE945}" presName="sp" presStyleCnt="0"/>
      <dgm:spPr/>
    </dgm:pt>
    <dgm:pt modelId="{06C6135F-DE06-4895-86D5-54B20BAEF722}" type="pres">
      <dgm:prSet presAssocID="{BED49CB1-628A-459B-BD68-99B1092AEC4C}" presName="arrowAndChildren" presStyleCnt="0"/>
      <dgm:spPr/>
    </dgm:pt>
    <dgm:pt modelId="{A759CD6D-D921-4A10-9AA0-EEBCDEA943E7}" type="pres">
      <dgm:prSet presAssocID="{BED49CB1-628A-459B-BD68-99B1092AEC4C}" presName="parentTextArrow" presStyleLbl="node1" presStyleIdx="0" presStyleCnt="3"/>
      <dgm:spPr/>
    </dgm:pt>
    <dgm:pt modelId="{A4A6FFD2-0C36-431C-BF31-47FF44A8FAAE}" type="pres">
      <dgm:prSet presAssocID="{BED49CB1-628A-459B-BD68-99B1092AEC4C}" presName="arrow" presStyleLbl="node1" presStyleIdx="1" presStyleCnt="3" custLinFactNeighborY="1465"/>
      <dgm:spPr/>
    </dgm:pt>
    <dgm:pt modelId="{2F9E8478-8F57-4971-AA26-BB6F5A12A272}" type="pres">
      <dgm:prSet presAssocID="{BED49CB1-628A-459B-BD68-99B1092AEC4C}" presName="descendantArrow" presStyleCnt="0"/>
      <dgm:spPr/>
    </dgm:pt>
    <dgm:pt modelId="{EEB7DE16-625D-4DF7-9F89-E9857A1F110E}" type="pres">
      <dgm:prSet presAssocID="{6253E93A-498B-44BF-93B8-D40FF3B6A442}" presName="childTextArrow" presStyleLbl="fgAccFollowNode1" presStyleIdx="1" presStyleCnt="3">
        <dgm:presLayoutVars>
          <dgm:bulletEnabled val="1"/>
        </dgm:presLayoutVars>
      </dgm:prSet>
      <dgm:spPr/>
    </dgm:pt>
    <dgm:pt modelId="{6891E3B7-18C5-48C2-9EDF-71770DCB19AE}" type="pres">
      <dgm:prSet presAssocID="{277690AA-14A3-46CD-8796-EF7A015B7BBD}" presName="sp" presStyleCnt="0"/>
      <dgm:spPr/>
    </dgm:pt>
    <dgm:pt modelId="{3F679FA0-C6AD-4BB1-B381-2FA97C27F735}" type="pres">
      <dgm:prSet presAssocID="{83E43904-7033-471C-A823-2761F13292FC}" presName="arrowAndChildren" presStyleCnt="0"/>
      <dgm:spPr/>
    </dgm:pt>
    <dgm:pt modelId="{DE0C817C-A59D-4D18-84AC-69F8A1733AFC}" type="pres">
      <dgm:prSet presAssocID="{83E43904-7033-471C-A823-2761F13292FC}" presName="parentTextArrow" presStyleLbl="node1" presStyleIdx="1" presStyleCnt="3"/>
      <dgm:spPr/>
    </dgm:pt>
    <dgm:pt modelId="{2C9AA155-D7FC-4984-8ABD-9BEED1991FE6}" type="pres">
      <dgm:prSet presAssocID="{83E43904-7033-471C-A823-2761F13292FC}" presName="arrow" presStyleLbl="node1" presStyleIdx="2" presStyleCnt="3" custLinFactNeighborX="-12647" custLinFactNeighborY="-1064"/>
      <dgm:spPr/>
    </dgm:pt>
    <dgm:pt modelId="{07C4954D-2EC8-4580-8A4D-34AC8C6D6F52}" type="pres">
      <dgm:prSet presAssocID="{83E43904-7033-471C-A823-2761F13292FC}" presName="descendantArrow" presStyleCnt="0"/>
      <dgm:spPr/>
    </dgm:pt>
    <dgm:pt modelId="{58F596FA-889E-4050-AC4E-AEE70758D95A}" type="pres">
      <dgm:prSet presAssocID="{764EE4E2-5D77-48E1-97FB-FC1A73EBE5B7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87BB1009-2A36-41E0-A45E-0D2867EC1553}" type="presOf" srcId="{335199E6-B685-4E01-8E81-C6E02378A286}" destId="{DBA74319-E9CF-4ECA-8781-E291BC85B5F9}" srcOrd="0" destOrd="0" presId="urn:microsoft.com/office/officeart/2005/8/layout/process4"/>
    <dgm:cxn modelId="{AEA96C09-0E2C-4963-9767-C8617699FA99}" type="presOf" srcId="{BED49CB1-628A-459B-BD68-99B1092AEC4C}" destId="{A759CD6D-D921-4A10-9AA0-EEBCDEA943E7}" srcOrd="0" destOrd="0" presId="urn:microsoft.com/office/officeart/2005/8/layout/process4"/>
    <dgm:cxn modelId="{88279317-5F5A-4F70-AC96-32CDD155D9CA}" type="presOf" srcId="{83E43904-7033-471C-A823-2761F13292FC}" destId="{DE0C817C-A59D-4D18-84AC-69F8A1733AFC}" srcOrd="0" destOrd="0" presId="urn:microsoft.com/office/officeart/2005/8/layout/process4"/>
    <dgm:cxn modelId="{C0A70E27-D6C8-428F-BB58-15094B6CCE7C}" srcId="{335199E6-B685-4E01-8E81-C6E02378A286}" destId="{6178ADAE-C2AA-4B6B-BFC9-A6DF8306145D}" srcOrd="2" destOrd="0" parTransId="{6C7168F1-9FC3-44A9-8E4D-DF0999B0B73E}" sibTransId="{E5309A56-A367-484B-9448-72D93EBC499F}"/>
    <dgm:cxn modelId="{0E055533-050F-4ED0-91D5-3194CD819C86}" srcId="{335199E6-B685-4E01-8E81-C6E02378A286}" destId="{BED49CB1-628A-459B-BD68-99B1092AEC4C}" srcOrd="1" destOrd="0" parTransId="{75C4368D-CCAC-46D2-89D9-1B802C6C1DCC}" sibTransId="{1C9EB317-14F0-44B1-A7F6-21074CFFE945}"/>
    <dgm:cxn modelId="{50A84960-3233-45C5-85F5-AA7A9DBF14D9}" type="presOf" srcId="{6178ADAE-C2AA-4B6B-BFC9-A6DF8306145D}" destId="{C3438336-08F1-44EF-BA90-E758187288B3}" srcOrd="0" destOrd="0" presId="urn:microsoft.com/office/officeart/2005/8/layout/process4"/>
    <dgm:cxn modelId="{70CFF543-3624-45B7-A168-22470D023B7E}" srcId="{BED49CB1-628A-459B-BD68-99B1092AEC4C}" destId="{6253E93A-498B-44BF-93B8-D40FF3B6A442}" srcOrd="0" destOrd="0" parTransId="{3E5D2ADA-A036-4440-A360-D9EA1E7A7A7D}" sibTransId="{97A0B96E-9FF3-4973-8B92-70CE5AF3E07F}"/>
    <dgm:cxn modelId="{A2623569-D516-4E57-9F4E-5A63D33BD5DE}" srcId="{83E43904-7033-471C-A823-2761F13292FC}" destId="{764EE4E2-5D77-48E1-97FB-FC1A73EBE5B7}" srcOrd="0" destOrd="0" parTransId="{23D5602F-EB8D-4108-9CC0-6E774AF32E12}" sibTransId="{0CC4E15E-F0FC-4B1C-B37D-0ED71BDF797C}"/>
    <dgm:cxn modelId="{4078337E-F5AD-48DF-A108-E1870D487DF9}" type="presOf" srcId="{6253E93A-498B-44BF-93B8-D40FF3B6A442}" destId="{EEB7DE16-625D-4DF7-9F89-E9857A1F110E}" srcOrd="0" destOrd="0" presId="urn:microsoft.com/office/officeart/2005/8/layout/process4"/>
    <dgm:cxn modelId="{85ED53A0-A8D5-45C1-9949-AFD79A83A62B}" type="presOf" srcId="{243B3C74-CAD6-48E8-9142-6451A8ADBA87}" destId="{92419162-A984-4CD7-90BE-EDBE611CD76B}" srcOrd="0" destOrd="0" presId="urn:microsoft.com/office/officeart/2005/8/layout/process4"/>
    <dgm:cxn modelId="{DBE9ADA4-50BD-46B8-94AE-C69E3A17F028}" type="presOf" srcId="{6178ADAE-C2AA-4B6B-BFC9-A6DF8306145D}" destId="{53BB2E74-0E96-4D89-8487-4DCAA5FFF666}" srcOrd="1" destOrd="0" presId="urn:microsoft.com/office/officeart/2005/8/layout/process4"/>
    <dgm:cxn modelId="{6EC3F3A9-5BC1-4B19-80A2-DB370BBF328C}" srcId="{6178ADAE-C2AA-4B6B-BFC9-A6DF8306145D}" destId="{243B3C74-CAD6-48E8-9142-6451A8ADBA87}" srcOrd="0" destOrd="0" parTransId="{83AB556F-8F2F-4A60-9EB7-4D27BD799AAF}" sibTransId="{067289D3-3E3D-497D-A71D-A4719E234F49}"/>
    <dgm:cxn modelId="{79668BB3-B800-4BDF-9AC4-FCE91DF7FFAB}" srcId="{335199E6-B685-4E01-8E81-C6E02378A286}" destId="{83E43904-7033-471C-A823-2761F13292FC}" srcOrd="0" destOrd="0" parTransId="{80A71BB1-9845-4046-859C-75B37ED45234}" sibTransId="{277690AA-14A3-46CD-8796-EF7A015B7BBD}"/>
    <dgm:cxn modelId="{384022BF-B949-4FA7-AC6B-E44BE2F74586}" type="presOf" srcId="{764EE4E2-5D77-48E1-97FB-FC1A73EBE5B7}" destId="{58F596FA-889E-4050-AC4E-AEE70758D95A}" srcOrd="0" destOrd="0" presId="urn:microsoft.com/office/officeart/2005/8/layout/process4"/>
    <dgm:cxn modelId="{48D1ECC1-0BB2-46D2-A1A0-2426E9A9FE43}" type="presOf" srcId="{83E43904-7033-471C-A823-2761F13292FC}" destId="{2C9AA155-D7FC-4984-8ABD-9BEED1991FE6}" srcOrd="1" destOrd="0" presId="urn:microsoft.com/office/officeart/2005/8/layout/process4"/>
    <dgm:cxn modelId="{F58299E9-B845-49B9-90D2-F263981723A8}" type="presOf" srcId="{BED49CB1-628A-459B-BD68-99B1092AEC4C}" destId="{A4A6FFD2-0C36-431C-BF31-47FF44A8FAAE}" srcOrd="1" destOrd="0" presId="urn:microsoft.com/office/officeart/2005/8/layout/process4"/>
    <dgm:cxn modelId="{268B3D3A-CCA6-4061-BF7B-2171665BEAC9}" type="presParOf" srcId="{DBA74319-E9CF-4ECA-8781-E291BC85B5F9}" destId="{35D638A2-ADE5-4375-8E44-BEAF34369E89}" srcOrd="0" destOrd="0" presId="urn:microsoft.com/office/officeart/2005/8/layout/process4"/>
    <dgm:cxn modelId="{EF3EB5E7-B691-4559-863F-CCCD6292632C}" type="presParOf" srcId="{35D638A2-ADE5-4375-8E44-BEAF34369E89}" destId="{C3438336-08F1-44EF-BA90-E758187288B3}" srcOrd="0" destOrd="0" presId="urn:microsoft.com/office/officeart/2005/8/layout/process4"/>
    <dgm:cxn modelId="{6DA9E3E7-8972-455A-BF6C-4C72347E3335}" type="presParOf" srcId="{35D638A2-ADE5-4375-8E44-BEAF34369E89}" destId="{53BB2E74-0E96-4D89-8487-4DCAA5FFF666}" srcOrd="1" destOrd="0" presId="urn:microsoft.com/office/officeart/2005/8/layout/process4"/>
    <dgm:cxn modelId="{A6FCC7E5-2216-4252-821E-8EDA34E923D6}" type="presParOf" srcId="{35D638A2-ADE5-4375-8E44-BEAF34369E89}" destId="{6D4E5350-F6C8-4DA4-906D-185186438BDE}" srcOrd="2" destOrd="0" presId="urn:microsoft.com/office/officeart/2005/8/layout/process4"/>
    <dgm:cxn modelId="{2D4FAB7E-E570-4FCF-9B88-6747E1B7F0EE}" type="presParOf" srcId="{6D4E5350-F6C8-4DA4-906D-185186438BDE}" destId="{92419162-A984-4CD7-90BE-EDBE611CD76B}" srcOrd="0" destOrd="0" presId="urn:microsoft.com/office/officeart/2005/8/layout/process4"/>
    <dgm:cxn modelId="{9FD633E1-9D12-4ABF-A1FD-EC65BFECA6AC}" type="presParOf" srcId="{DBA74319-E9CF-4ECA-8781-E291BC85B5F9}" destId="{4CA4051F-31A8-429E-BB66-C993BB602AC6}" srcOrd="1" destOrd="0" presId="urn:microsoft.com/office/officeart/2005/8/layout/process4"/>
    <dgm:cxn modelId="{33741959-F48B-4D8D-94BD-5825D4EDDBFF}" type="presParOf" srcId="{DBA74319-E9CF-4ECA-8781-E291BC85B5F9}" destId="{06C6135F-DE06-4895-86D5-54B20BAEF722}" srcOrd="2" destOrd="0" presId="urn:microsoft.com/office/officeart/2005/8/layout/process4"/>
    <dgm:cxn modelId="{C0AE7FE4-B7CA-45FD-AA25-FC27F8AE0982}" type="presParOf" srcId="{06C6135F-DE06-4895-86D5-54B20BAEF722}" destId="{A759CD6D-D921-4A10-9AA0-EEBCDEA943E7}" srcOrd="0" destOrd="0" presId="urn:microsoft.com/office/officeart/2005/8/layout/process4"/>
    <dgm:cxn modelId="{73C29D5A-D7DA-43D0-BC2E-75A8B8E816AC}" type="presParOf" srcId="{06C6135F-DE06-4895-86D5-54B20BAEF722}" destId="{A4A6FFD2-0C36-431C-BF31-47FF44A8FAAE}" srcOrd="1" destOrd="0" presId="urn:microsoft.com/office/officeart/2005/8/layout/process4"/>
    <dgm:cxn modelId="{CEA328C8-4323-420E-B4FF-0AC763FCC7C6}" type="presParOf" srcId="{06C6135F-DE06-4895-86D5-54B20BAEF722}" destId="{2F9E8478-8F57-4971-AA26-BB6F5A12A272}" srcOrd="2" destOrd="0" presId="urn:microsoft.com/office/officeart/2005/8/layout/process4"/>
    <dgm:cxn modelId="{66266A08-2995-4A0F-A231-E664BB53791F}" type="presParOf" srcId="{2F9E8478-8F57-4971-AA26-BB6F5A12A272}" destId="{EEB7DE16-625D-4DF7-9F89-E9857A1F110E}" srcOrd="0" destOrd="0" presId="urn:microsoft.com/office/officeart/2005/8/layout/process4"/>
    <dgm:cxn modelId="{C903171F-B0C3-4E2F-9F5B-96C56A1DEDB6}" type="presParOf" srcId="{DBA74319-E9CF-4ECA-8781-E291BC85B5F9}" destId="{6891E3B7-18C5-48C2-9EDF-71770DCB19AE}" srcOrd="3" destOrd="0" presId="urn:microsoft.com/office/officeart/2005/8/layout/process4"/>
    <dgm:cxn modelId="{68C840B9-1324-41D3-BD68-A0F87B9AE10E}" type="presParOf" srcId="{DBA74319-E9CF-4ECA-8781-E291BC85B5F9}" destId="{3F679FA0-C6AD-4BB1-B381-2FA97C27F735}" srcOrd="4" destOrd="0" presId="urn:microsoft.com/office/officeart/2005/8/layout/process4"/>
    <dgm:cxn modelId="{1D505D73-9334-4110-9DBD-191AD6DB1E9D}" type="presParOf" srcId="{3F679FA0-C6AD-4BB1-B381-2FA97C27F735}" destId="{DE0C817C-A59D-4D18-84AC-69F8A1733AFC}" srcOrd="0" destOrd="0" presId="urn:microsoft.com/office/officeart/2005/8/layout/process4"/>
    <dgm:cxn modelId="{0BAD0CB7-6A03-462F-B8A0-7D69A5DF5712}" type="presParOf" srcId="{3F679FA0-C6AD-4BB1-B381-2FA97C27F735}" destId="{2C9AA155-D7FC-4984-8ABD-9BEED1991FE6}" srcOrd="1" destOrd="0" presId="urn:microsoft.com/office/officeart/2005/8/layout/process4"/>
    <dgm:cxn modelId="{33C90B06-4122-41FD-A049-6528AF67F1B2}" type="presParOf" srcId="{3F679FA0-C6AD-4BB1-B381-2FA97C27F735}" destId="{07C4954D-2EC8-4580-8A4D-34AC8C6D6F52}" srcOrd="2" destOrd="0" presId="urn:microsoft.com/office/officeart/2005/8/layout/process4"/>
    <dgm:cxn modelId="{42E2CE99-B2E7-4B92-A039-6B19EE2CA543}" type="presParOf" srcId="{07C4954D-2EC8-4580-8A4D-34AC8C6D6F52}" destId="{58F596FA-889E-4050-AC4E-AEE70758D95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CDF973-4943-4B4D-BAD4-3179653206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DEE699-78A3-4BF0-898F-ABF53D3E3530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3200" dirty="0"/>
            <a:t>Parameters</a:t>
          </a:r>
        </a:p>
      </dgm:t>
    </dgm:pt>
    <dgm:pt modelId="{419CD937-5A12-4231-AE8A-D2F03457A321}" type="parTrans" cxnId="{2BC02D45-B999-4D46-A77F-2989F43A0BDE}">
      <dgm:prSet/>
      <dgm:spPr/>
      <dgm:t>
        <a:bodyPr/>
        <a:lstStyle/>
        <a:p>
          <a:endParaRPr lang="en-US"/>
        </a:p>
      </dgm:t>
    </dgm:pt>
    <dgm:pt modelId="{9D24B648-125F-40DD-AF92-26B70728D72F}" type="sibTrans" cxnId="{2BC02D45-B999-4D46-A77F-2989F43A0BDE}">
      <dgm:prSet/>
      <dgm:spPr/>
      <dgm:t>
        <a:bodyPr/>
        <a:lstStyle/>
        <a:p>
          <a:endParaRPr lang="en-US"/>
        </a:p>
      </dgm:t>
    </dgm:pt>
    <dgm:pt modelId="{D220B620-3373-43D7-90AE-A16B96EC00C9}">
      <dgm:prSet phldrT="[Text]" custT="1"/>
      <dgm:spPr/>
      <dgm:t>
        <a:bodyPr/>
        <a:lstStyle/>
        <a:p>
          <a:r>
            <a:rPr lang="en-US" sz="2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SimSun"/>
              <a:cs typeface="Times New Roman"/>
            </a:rPr>
            <a:t>Item ID</a:t>
          </a:r>
        </a:p>
      </dgm:t>
    </dgm:pt>
    <dgm:pt modelId="{50C83491-1A8C-4A22-86EA-21DEB75717B0}" type="parTrans" cxnId="{83499A7B-1E6D-4F56-8950-965CB9832B0D}">
      <dgm:prSet/>
      <dgm:spPr/>
      <dgm:t>
        <a:bodyPr/>
        <a:lstStyle/>
        <a:p>
          <a:endParaRPr lang="en-US"/>
        </a:p>
      </dgm:t>
    </dgm:pt>
    <dgm:pt modelId="{78B0F4B5-FA33-442A-B94C-38AE7C7A23D3}" type="sibTrans" cxnId="{83499A7B-1E6D-4F56-8950-965CB9832B0D}">
      <dgm:prSet/>
      <dgm:spPr/>
      <dgm:t>
        <a:bodyPr/>
        <a:lstStyle/>
        <a:p>
          <a:endParaRPr lang="en-US"/>
        </a:p>
      </dgm:t>
    </dgm:pt>
    <dgm:pt modelId="{24FA74C5-016D-4990-9650-31D3A1A05B09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3200" kern="1200" dirty="0">
              <a:solidFill>
                <a:srgbClr val="FFFFFF"/>
              </a:solidFill>
              <a:latin typeface="Arial"/>
              <a:ea typeface="SimSun"/>
              <a:cs typeface="Times New Roman"/>
            </a:rPr>
            <a:t>Return value</a:t>
          </a:r>
        </a:p>
      </dgm:t>
    </dgm:pt>
    <dgm:pt modelId="{044F75D4-A3EC-42C9-A444-3C930EE547DC}" type="parTrans" cxnId="{5C84DBC8-6BE2-4190-BC4F-8B1B9BA81B22}">
      <dgm:prSet/>
      <dgm:spPr/>
      <dgm:t>
        <a:bodyPr/>
        <a:lstStyle/>
        <a:p>
          <a:endParaRPr lang="en-US"/>
        </a:p>
      </dgm:t>
    </dgm:pt>
    <dgm:pt modelId="{523595E9-B00D-4954-A81F-5BAE35E6C536}" type="sibTrans" cxnId="{5C84DBC8-6BE2-4190-BC4F-8B1B9BA81B22}">
      <dgm:prSet/>
      <dgm:spPr/>
      <dgm:t>
        <a:bodyPr/>
        <a:lstStyle/>
        <a:p>
          <a:endParaRPr lang="en-US"/>
        </a:p>
      </dgm:t>
    </dgm:pt>
    <dgm:pt modelId="{BD2AB078-AE41-40E4-AB04-3ADD160A6CE6}">
      <dgm:prSet phldrT="[Text]" custT="1"/>
      <dgm:spPr/>
      <dgm:t>
        <a:bodyPr/>
        <a:lstStyle/>
        <a:p>
          <a:r>
            <a:rPr lang="en-US" sz="2800" dirty="0"/>
            <a:t>0=Success, other=Error</a:t>
          </a:r>
        </a:p>
      </dgm:t>
    </dgm:pt>
    <dgm:pt modelId="{4C0C1B96-FD9A-4592-B765-AF45B8A2A631}" type="parTrans" cxnId="{677E3767-B83C-428E-8E26-D7B75443F181}">
      <dgm:prSet/>
      <dgm:spPr/>
      <dgm:t>
        <a:bodyPr/>
        <a:lstStyle/>
        <a:p>
          <a:endParaRPr lang="en-US"/>
        </a:p>
      </dgm:t>
    </dgm:pt>
    <dgm:pt modelId="{433A4C76-433F-4B13-A9B7-9C9117F8EA80}" type="sibTrans" cxnId="{677E3767-B83C-428E-8E26-D7B75443F181}">
      <dgm:prSet/>
      <dgm:spPr/>
      <dgm:t>
        <a:bodyPr/>
        <a:lstStyle/>
        <a:p>
          <a:endParaRPr lang="en-US"/>
        </a:p>
      </dgm:t>
    </dgm:pt>
    <dgm:pt modelId="{63507476-9143-48EC-880E-B63CF0AA936D}">
      <dgm:prSet phldrT="[Text]" custT="1"/>
      <dgm:spPr/>
      <dgm:t>
        <a:bodyPr/>
        <a:lstStyle/>
        <a:p>
          <a:r>
            <a:rPr lang="en-US" sz="2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SimSun"/>
              <a:cs typeface="Times New Roman"/>
            </a:rPr>
            <a:t>Quantity</a:t>
          </a:r>
        </a:p>
      </dgm:t>
    </dgm:pt>
    <dgm:pt modelId="{662A3922-11BA-4C13-9AED-10CD55DE586A}" type="parTrans" cxnId="{58B61AEB-FB11-477F-A04D-495BC5593E77}">
      <dgm:prSet/>
      <dgm:spPr/>
      <dgm:t>
        <a:bodyPr/>
        <a:lstStyle/>
        <a:p>
          <a:endParaRPr lang="en-US"/>
        </a:p>
      </dgm:t>
    </dgm:pt>
    <dgm:pt modelId="{3824A235-48A3-4ACF-97DD-E94D7C6D7C0D}" type="sibTrans" cxnId="{58B61AEB-FB11-477F-A04D-495BC5593E77}">
      <dgm:prSet/>
      <dgm:spPr/>
      <dgm:t>
        <a:bodyPr/>
        <a:lstStyle/>
        <a:p>
          <a:endParaRPr lang="en-US"/>
        </a:p>
      </dgm:t>
    </dgm:pt>
    <dgm:pt modelId="{5185B589-FE4C-4F0D-833E-D2070CC133FE}">
      <dgm:prSet phldrT="[Text]" custT="1"/>
      <dgm:spPr/>
      <dgm:t>
        <a:bodyPr/>
        <a:lstStyle/>
        <a:p>
          <a:r>
            <a:rPr lang="en-US" sz="2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SimSun"/>
              <a:cs typeface="Times New Roman"/>
            </a:rPr>
            <a:t>From location</a:t>
          </a:r>
        </a:p>
      </dgm:t>
    </dgm:pt>
    <dgm:pt modelId="{9FFA94C3-B8E7-43B5-97CC-5803A8DA77D3}" type="parTrans" cxnId="{8CAE5B30-2546-4291-AD3B-F715820FE381}">
      <dgm:prSet/>
      <dgm:spPr/>
      <dgm:t>
        <a:bodyPr/>
        <a:lstStyle/>
        <a:p>
          <a:endParaRPr lang="en-US"/>
        </a:p>
      </dgm:t>
    </dgm:pt>
    <dgm:pt modelId="{38C6456B-D662-42C9-ACA8-81FA2E64053A}" type="sibTrans" cxnId="{8CAE5B30-2546-4291-AD3B-F715820FE381}">
      <dgm:prSet/>
      <dgm:spPr/>
      <dgm:t>
        <a:bodyPr/>
        <a:lstStyle/>
        <a:p>
          <a:endParaRPr lang="en-US"/>
        </a:p>
      </dgm:t>
    </dgm:pt>
    <dgm:pt modelId="{6DC3104C-2439-4720-A2D9-4370CFDACB25}">
      <dgm:prSet phldrT="[Text]" custT="1"/>
      <dgm:spPr/>
      <dgm:t>
        <a:bodyPr/>
        <a:lstStyle/>
        <a:p>
          <a:r>
            <a:rPr lang="en-US" sz="2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SimSun"/>
              <a:cs typeface="Times New Roman"/>
            </a:rPr>
            <a:t>To location</a:t>
          </a:r>
        </a:p>
      </dgm:t>
    </dgm:pt>
    <dgm:pt modelId="{2E112CD3-1211-46DA-B53C-B7616691FCFB}" type="parTrans" cxnId="{B13BE6F4-247F-4AF7-B23A-39125165899E}">
      <dgm:prSet/>
      <dgm:spPr/>
      <dgm:t>
        <a:bodyPr/>
        <a:lstStyle/>
        <a:p>
          <a:endParaRPr lang="en-US"/>
        </a:p>
      </dgm:t>
    </dgm:pt>
    <dgm:pt modelId="{5CDCDCD0-592C-48D2-B96F-0561D1F4905A}" type="sibTrans" cxnId="{B13BE6F4-247F-4AF7-B23A-39125165899E}">
      <dgm:prSet/>
      <dgm:spPr/>
      <dgm:t>
        <a:bodyPr/>
        <a:lstStyle/>
        <a:p>
          <a:endParaRPr lang="en-US"/>
        </a:p>
      </dgm:t>
    </dgm:pt>
    <dgm:pt modelId="{8A610388-7D90-4DAA-BC63-D043802C72B4}" type="pres">
      <dgm:prSet presAssocID="{40CDF973-4943-4B4D-BAD4-3179653206EC}" presName="linear" presStyleCnt="0">
        <dgm:presLayoutVars>
          <dgm:animLvl val="lvl"/>
          <dgm:resizeHandles val="exact"/>
        </dgm:presLayoutVars>
      </dgm:prSet>
      <dgm:spPr/>
    </dgm:pt>
    <dgm:pt modelId="{E762F01D-7A35-4C07-9C8F-1041795211DF}" type="pres">
      <dgm:prSet presAssocID="{66DEE699-78A3-4BF0-898F-ABF53D3E3530}" presName="parentText" presStyleLbl="node1" presStyleIdx="0" presStyleCnt="2" custScaleY="62443" custLinFactNeighborY="-9838">
        <dgm:presLayoutVars>
          <dgm:chMax val="0"/>
          <dgm:bulletEnabled val="1"/>
        </dgm:presLayoutVars>
      </dgm:prSet>
      <dgm:spPr/>
    </dgm:pt>
    <dgm:pt modelId="{2B5ADE83-9B82-4112-B7EE-57B51ABE1FCA}" type="pres">
      <dgm:prSet presAssocID="{66DEE699-78A3-4BF0-898F-ABF53D3E3530}" presName="childText" presStyleLbl="revTx" presStyleIdx="0" presStyleCnt="2" custScaleY="96903" custLinFactNeighborY="-11291">
        <dgm:presLayoutVars>
          <dgm:bulletEnabled val="1"/>
        </dgm:presLayoutVars>
      </dgm:prSet>
      <dgm:spPr/>
    </dgm:pt>
    <dgm:pt modelId="{3A04EF60-B7A2-4631-BA3C-1BB0B8E6F0F2}" type="pres">
      <dgm:prSet presAssocID="{24FA74C5-016D-4990-9650-31D3A1A05B09}" presName="parentText" presStyleLbl="node1" presStyleIdx="1" presStyleCnt="2" custScaleY="62443" custLinFactNeighborY="845">
        <dgm:presLayoutVars>
          <dgm:chMax val="0"/>
          <dgm:bulletEnabled val="1"/>
        </dgm:presLayoutVars>
      </dgm:prSet>
      <dgm:spPr/>
    </dgm:pt>
    <dgm:pt modelId="{32595BEE-8185-4D31-90AF-308EE7A7D417}" type="pres">
      <dgm:prSet presAssocID="{24FA74C5-016D-4990-9650-31D3A1A05B09}" presName="childText" presStyleLbl="revTx" presStyleIdx="1" presStyleCnt="2" custScaleY="47574" custLinFactNeighborY="747">
        <dgm:presLayoutVars>
          <dgm:bulletEnabled val="1"/>
        </dgm:presLayoutVars>
      </dgm:prSet>
      <dgm:spPr/>
    </dgm:pt>
  </dgm:ptLst>
  <dgm:cxnLst>
    <dgm:cxn modelId="{8F4DEC05-F690-472E-A543-6BEFDC8E89B5}" type="presOf" srcId="{63507476-9143-48EC-880E-B63CF0AA936D}" destId="{2B5ADE83-9B82-4112-B7EE-57B51ABE1FCA}" srcOrd="0" destOrd="1" presId="urn:microsoft.com/office/officeart/2005/8/layout/vList2"/>
    <dgm:cxn modelId="{4058820F-1EAE-487B-9C87-FA9D2552C537}" type="presOf" srcId="{40CDF973-4943-4B4D-BAD4-3179653206EC}" destId="{8A610388-7D90-4DAA-BC63-D043802C72B4}" srcOrd="0" destOrd="0" presId="urn:microsoft.com/office/officeart/2005/8/layout/vList2"/>
    <dgm:cxn modelId="{E05DB112-9055-4466-96CD-6052EB799F35}" type="presOf" srcId="{BD2AB078-AE41-40E4-AB04-3ADD160A6CE6}" destId="{32595BEE-8185-4D31-90AF-308EE7A7D417}" srcOrd="0" destOrd="0" presId="urn:microsoft.com/office/officeart/2005/8/layout/vList2"/>
    <dgm:cxn modelId="{8CAE5B30-2546-4291-AD3B-F715820FE381}" srcId="{66DEE699-78A3-4BF0-898F-ABF53D3E3530}" destId="{5185B589-FE4C-4F0D-833E-D2070CC133FE}" srcOrd="2" destOrd="0" parTransId="{9FFA94C3-B8E7-43B5-97CC-5803A8DA77D3}" sibTransId="{38C6456B-D662-42C9-ACA8-81FA2E64053A}"/>
    <dgm:cxn modelId="{6FCAAD42-81B7-4F4C-B39F-C3D904125815}" type="presOf" srcId="{D220B620-3373-43D7-90AE-A16B96EC00C9}" destId="{2B5ADE83-9B82-4112-B7EE-57B51ABE1FCA}" srcOrd="0" destOrd="0" presId="urn:microsoft.com/office/officeart/2005/8/layout/vList2"/>
    <dgm:cxn modelId="{2BC02D45-B999-4D46-A77F-2989F43A0BDE}" srcId="{40CDF973-4943-4B4D-BAD4-3179653206EC}" destId="{66DEE699-78A3-4BF0-898F-ABF53D3E3530}" srcOrd="0" destOrd="0" parTransId="{419CD937-5A12-4231-AE8A-D2F03457A321}" sibTransId="{9D24B648-125F-40DD-AF92-26B70728D72F}"/>
    <dgm:cxn modelId="{677E3767-B83C-428E-8E26-D7B75443F181}" srcId="{24FA74C5-016D-4990-9650-31D3A1A05B09}" destId="{BD2AB078-AE41-40E4-AB04-3ADD160A6CE6}" srcOrd="0" destOrd="0" parTransId="{4C0C1B96-FD9A-4592-B765-AF45B8A2A631}" sibTransId="{433A4C76-433F-4B13-A9B7-9C9117F8EA80}"/>
    <dgm:cxn modelId="{E83D6776-E175-4F5A-A43D-4562D138FA52}" type="presOf" srcId="{6DC3104C-2439-4720-A2D9-4370CFDACB25}" destId="{2B5ADE83-9B82-4112-B7EE-57B51ABE1FCA}" srcOrd="0" destOrd="3" presId="urn:microsoft.com/office/officeart/2005/8/layout/vList2"/>
    <dgm:cxn modelId="{83499A7B-1E6D-4F56-8950-965CB9832B0D}" srcId="{66DEE699-78A3-4BF0-898F-ABF53D3E3530}" destId="{D220B620-3373-43D7-90AE-A16B96EC00C9}" srcOrd="0" destOrd="0" parTransId="{50C83491-1A8C-4A22-86EA-21DEB75717B0}" sibTransId="{78B0F4B5-FA33-442A-B94C-38AE7C7A23D3}"/>
    <dgm:cxn modelId="{5C84DBC8-6BE2-4190-BC4F-8B1B9BA81B22}" srcId="{40CDF973-4943-4B4D-BAD4-3179653206EC}" destId="{24FA74C5-016D-4990-9650-31D3A1A05B09}" srcOrd="1" destOrd="0" parTransId="{044F75D4-A3EC-42C9-A444-3C930EE547DC}" sibTransId="{523595E9-B00D-4954-A81F-5BAE35E6C536}"/>
    <dgm:cxn modelId="{A0FE53CB-A024-4B10-86C4-D39C3F076196}" type="presOf" srcId="{66DEE699-78A3-4BF0-898F-ABF53D3E3530}" destId="{E762F01D-7A35-4C07-9C8F-1041795211DF}" srcOrd="0" destOrd="0" presId="urn:microsoft.com/office/officeart/2005/8/layout/vList2"/>
    <dgm:cxn modelId="{ECC584CD-8040-4943-B7A1-C0BC1CD6BDBF}" type="presOf" srcId="{24FA74C5-016D-4990-9650-31D3A1A05B09}" destId="{3A04EF60-B7A2-4631-BA3C-1BB0B8E6F0F2}" srcOrd="0" destOrd="0" presId="urn:microsoft.com/office/officeart/2005/8/layout/vList2"/>
    <dgm:cxn modelId="{58B61AEB-FB11-477F-A04D-495BC5593E77}" srcId="{66DEE699-78A3-4BF0-898F-ABF53D3E3530}" destId="{63507476-9143-48EC-880E-B63CF0AA936D}" srcOrd="1" destOrd="0" parTransId="{662A3922-11BA-4C13-9AED-10CD55DE586A}" sibTransId="{3824A235-48A3-4ACF-97DD-E94D7C6D7C0D}"/>
    <dgm:cxn modelId="{226544F3-A63A-4A63-BBBC-252662A84DA3}" type="presOf" srcId="{5185B589-FE4C-4F0D-833E-D2070CC133FE}" destId="{2B5ADE83-9B82-4112-B7EE-57B51ABE1FCA}" srcOrd="0" destOrd="2" presId="urn:microsoft.com/office/officeart/2005/8/layout/vList2"/>
    <dgm:cxn modelId="{B13BE6F4-247F-4AF7-B23A-39125165899E}" srcId="{66DEE699-78A3-4BF0-898F-ABF53D3E3530}" destId="{6DC3104C-2439-4720-A2D9-4370CFDACB25}" srcOrd="3" destOrd="0" parTransId="{2E112CD3-1211-46DA-B53C-B7616691FCFB}" sibTransId="{5CDCDCD0-592C-48D2-B96F-0561D1F4905A}"/>
    <dgm:cxn modelId="{7DA114D0-E90B-4839-AB47-7D94D531B49C}" type="presParOf" srcId="{8A610388-7D90-4DAA-BC63-D043802C72B4}" destId="{E762F01D-7A35-4C07-9C8F-1041795211DF}" srcOrd="0" destOrd="0" presId="urn:microsoft.com/office/officeart/2005/8/layout/vList2"/>
    <dgm:cxn modelId="{6EDC5D6D-2022-41B7-A415-CD44BA881E7A}" type="presParOf" srcId="{8A610388-7D90-4DAA-BC63-D043802C72B4}" destId="{2B5ADE83-9B82-4112-B7EE-57B51ABE1FCA}" srcOrd="1" destOrd="0" presId="urn:microsoft.com/office/officeart/2005/8/layout/vList2"/>
    <dgm:cxn modelId="{3D1E0635-8FF4-454A-907B-4AB4F5D7066B}" type="presParOf" srcId="{8A610388-7D90-4DAA-BC63-D043802C72B4}" destId="{3A04EF60-B7A2-4631-BA3C-1BB0B8E6F0F2}" srcOrd="2" destOrd="0" presId="urn:microsoft.com/office/officeart/2005/8/layout/vList2"/>
    <dgm:cxn modelId="{254B6BC6-C06E-42CD-8926-113BA828AC2A}" type="presParOf" srcId="{8A610388-7D90-4DAA-BC63-D043802C72B4}" destId="{32595BEE-8185-4D31-90AF-308EE7A7D41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F03A18-34F1-483A-B162-D89AB0D95CB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A71FA8-CC60-49DC-8C85-CD007EA44E0C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buNone/>
          </a:pPr>
          <a:r>
            <a:rPr lang="en-US" dirty="0"/>
            <a:t>Does control branch forward or backward?</a:t>
          </a:r>
        </a:p>
      </dgm:t>
    </dgm:pt>
    <dgm:pt modelId="{4C6BF6A5-67F4-4835-AFB9-67CFEFCCBB6A}" type="parTrans" cxnId="{DB4907B1-CDE5-4D2C-A509-0C9BF648F09B}">
      <dgm:prSet/>
      <dgm:spPr/>
      <dgm:t>
        <a:bodyPr/>
        <a:lstStyle/>
        <a:p>
          <a:endParaRPr lang="en-US"/>
        </a:p>
      </dgm:t>
    </dgm:pt>
    <dgm:pt modelId="{719A4D3A-9E4D-492F-A947-85CD4FEB5177}" type="sibTrans" cxnId="{DB4907B1-CDE5-4D2C-A509-0C9BF648F09B}">
      <dgm:prSet/>
      <dgm:spPr/>
      <dgm:t>
        <a:bodyPr/>
        <a:lstStyle/>
        <a:p>
          <a:endParaRPr lang="en-US"/>
        </a:p>
      </dgm:t>
    </dgm:pt>
    <dgm:pt modelId="{3582C6EB-3475-436D-B3EF-FB0E29CAF6A3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>
            <a:buNone/>
          </a:pPr>
          <a:r>
            <a:rPr lang="en-US" dirty="0"/>
            <a:t>Are there multiple tags for a GOTO?</a:t>
          </a:r>
        </a:p>
      </dgm:t>
    </dgm:pt>
    <dgm:pt modelId="{4F8BD749-0FB9-460E-832E-C478011E0EE3}" type="parTrans" cxnId="{08889F27-2B78-4DC6-8D67-B0033A9B751A}">
      <dgm:prSet/>
      <dgm:spPr/>
      <dgm:t>
        <a:bodyPr/>
        <a:lstStyle/>
        <a:p>
          <a:endParaRPr lang="en-US"/>
        </a:p>
      </dgm:t>
    </dgm:pt>
    <dgm:pt modelId="{F216CF1D-4813-4A65-95CF-BE578FAA0922}" type="sibTrans" cxnId="{08889F27-2B78-4DC6-8D67-B0033A9B751A}">
      <dgm:prSet/>
      <dgm:spPr/>
      <dgm:t>
        <a:bodyPr/>
        <a:lstStyle/>
        <a:p>
          <a:endParaRPr lang="en-US"/>
        </a:p>
      </dgm:t>
    </dgm:pt>
    <dgm:pt modelId="{7A9B1ED6-409F-45BA-9DA2-50A5187B95CE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pPr>
            <a:buNone/>
          </a:pPr>
          <a:r>
            <a:rPr lang="en-US" dirty="0"/>
            <a:t>Are there multiple GOTOs for a TAG?</a:t>
          </a:r>
        </a:p>
      </dgm:t>
    </dgm:pt>
    <dgm:pt modelId="{A244A328-633F-40F7-855A-D93E8AE94A7C}" type="parTrans" cxnId="{CB6C4336-CA4C-408B-9DE3-3D8D30D7000E}">
      <dgm:prSet/>
      <dgm:spPr/>
      <dgm:t>
        <a:bodyPr/>
        <a:lstStyle/>
        <a:p>
          <a:endParaRPr lang="en-US"/>
        </a:p>
      </dgm:t>
    </dgm:pt>
    <dgm:pt modelId="{33A89487-2500-4A2B-BFAA-B42A208C8963}" type="sibTrans" cxnId="{CB6C4336-CA4C-408B-9DE3-3D8D30D7000E}">
      <dgm:prSet/>
      <dgm:spPr/>
      <dgm:t>
        <a:bodyPr/>
        <a:lstStyle/>
        <a:p>
          <a:endParaRPr lang="en-US"/>
        </a:p>
      </dgm:t>
    </dgm:pt>
    <dgm:pt modelId="{5D901730-7229-4A1C-9BF1-C6ACB48A759A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FFFF00"/>
        </a:solidFill>
      </dgm:spPr>
      <dgm:t>
        <a:bodyPr/>
        <a:lstStyle/>
        <a:p>
          <a:pPr>
            <a:buNone/>
          </a:pPr>
          <a:r>
            <a:rPr lang="en-US" dirty="0">
              <a:solidFill>
                <a:schemeClr val="tx1"/>
              </a:solidFill>
            </a:rPr>
            <a:t>Does the logic fit a classic pattern?</a:t>
          </a:r>
        </a:p>
      </dgm:t>
    </dgm:pt>
    <dgm:pt modelId="{67F744A0-DF20-42AE-B146-3B941400E1B1}" type="parTrans" cxnId="{8F0598E0-B896-4D7A-9096-3A313DA9AB35}">
      <dgm:prSet/>
      <dgm:spPr/>
      <dgm:t>
        <a:bodyPr/>
        <a:lstStyle/>
        <a:p>
          <a:endParaRPr lang="en-US"/>
        </a:p>
      </dgm:t>
    </dgm:pt>
    <dgm:pt modelId="{FE523359-2B8C-4D59-8A98-0606C6381952}" type="sibTrans" cxnId="{8F0598E0-B896-4D7A-9096-3A313DA9AB35}">
      <dgm:prSet/>
      <dgm:spPr/>
      <dgm:t>
        <a:bodyPr/>
        <a:lstStyle/>
        <a:p>
          <a:endParaRPr lang="en-US"/>
        </a:p>
      </dgm:t>
    </dgm:pt>
    <dgm:pt modelId="{7F0BDE4A-6D1B-4F8B-8B06-FA3EE3147690}" type="pres">
      <dgm:prSet presAssocID="{20F03A18-34F1-483A-B162-D89AB0D95CB1}" presName="diagram" presStyleCnt="0">
        <dgm:presLayoutVars>
          <dgm:dir/>
          <dgm:resizeHandles val="exact"/>
        </dgm:presLayoutVars>
      </dgm:prSet>
      <dgm:spPr/>
    </dgm:pt>
    <dgm:pt modelId="{8BF365BF-A1BA-4BDC-A610-DA1C1E75B1DC}" type="pres">
      <dgm:prSet presAssocID="{7FA71FA8-CC60-49DC-8C85-CD007EA44E0C}" presName="node" presStyleLbl="node1" presStyleIdx="0" presStyleCnt="4">
        <dgm:presLayoutVars>
          <dgm:bulletEnabled val="1"/>
        </dgm:presLayoutVars>
      </dgm:prSet>
      <dgm:spPr/>
    </dgm:pt>
    <dgm:pt modelId="{15F0A39D-70EC-4F75-A695-B84708D62328}" type="pres">
      <dgm:prSet presAssocID="{719A4D3A-9E4D-492F-A947-85CD4FEB5177}" presName="sibTrans" presStyleCnt="0"/>
      <dgm:spPr/>
    </dgm:pt>
    <dgm:pt modelId="{3E63D340-87D1-4980-AC23-728AD529A1CD}" type="pres">
      <dgm:prSet presAssocID="{3582C6EB-3475-436D-B3EF-FB0E29CAF6A3}" presName="node" presStyleLbl="node1" presStyleIdx="1" presStyleCnt="4">
        <dgm:presLayoutVars>
          <dgm:bulletEnabled val="1"/>
        </dgm:presLayoutVars>
      </dgm:prSet>
      <dgm:spPr/>
    </dgm:pt>
    <dgm:pt modelId="{4612F713-CC1B-4BF7-B41C-987C07A6657B}" type="pres">
      <dgm:prSet presAssocID="{F216CF1D-4813-4A65-95CF-BE578FAA0922}" presName="sibTrans" presStyleCnt="0"/>
      <dgm:spPr/>
    </dgm:pt>
    <dgm:pt modelId="{929689A2-AE40-4B4C-BB82-EB413C59525B}" type="pres">
      <dgm:prSet presAssocID="{7A9B1ED6-409F-45BA-9DA2-50A5187B95CE}" presName="node" presStyleLbl="node1" presStyleIdx="2" presStyleCnt="4">
        <dgm:presLayoutVars>
          <dgm:bulletEnabled val="1"/>
        </dgm:presLayoutVars>
      </dgm:prSet>
      <dgm:spPr/>
    </dgm:pt>
    <dgm:pt modelId="{0A02F9F1-362E-493D-A3F1-CEC81A2ABAD0}" type="pres">
      <dgm:prSet presAssocID="{33A89487-2500-4A2B-BFAA-B42A208C8963}" presName="sibTrans" presStyleCnt="0"/>
      <dgm:spPr/>
    </dgm:pt>
    <dgm:pt modelId="{6B57B79A-C138-449C-9C3C-B5F56A98891E}" type="pres">
      <dgm:prSet presAssocID="{5D901730-7229-4A1C-9BF1-C6ACB48A759A}" presName="node" presStyleLbl="node1" presStyleIdx="3" presStyleCnt="4">
        <dgm:presLayoutVars>
          <dgm:bulletEnabled val="1"/>
        </dgm:presLayoutVars>
      </dgm:prSet>
      <dgm:spPr/>
    </dgm:pt>
  </dgm:ptLst>
  <dgm:cxnLst>
    <dgm:cxn modelId="{08889F27-2B78-4DC6-8D67-B0033A9B751A}" srcId="{20F03A18-34F1-483A-B162-D89AB0D95CB1}" destId="{3582C6EB-3475-436D-B3EF-FB0E29CAF6A3}" srcOrd="1" destOrd="0" parTransId="{4F8BD749-0FB9-460E-832E-C478011E0EE3}" sibTransId="{F216CF1D-4813-4A65-95CF-BE578FAA0922}"/>
    <dgm:cxn modelId="{CB6C4336-CA4C-408B-9DE3-3D8D30D7000E}" srcId="{20F03A18-34F1-483A-B162-D89AB0D95CB1}" destId="{7A9B1ED6-409F-45BA-9DA2-50A5187B95CE}" srcOrd="2" destOrd="0" parTransId="{A244A328-633F-40F7-855A-D93E8AE94A7C}" sibTransId="{33A89487-2500-4A2B-BFAA-B42A208C8963}"/>
    <dgm:cxn modelId="{ED610D58-3D2B-461B-AECF-AA547C220880}" type="presOf" srcId="{20F03A18-34F1-483A-B162-D89AB0D95CB1}" destId="{7F0BDE4A-6D1B-4F8B-8B06-FA3EE3147690}" srcOrd="0" destOrd="0" presId="urn:microsoft.com/office/officeart/2005/8/layout/default"/>
    <dgm:cxn modelId="{C561BC81-48E7-4506-9BC0-5A20EC295E39}" type="presOf" srcId="{7A9B1ED6-409F-45BA-9DA2-50A5187B95CE}" destId="{929689A2-AE40-4B4C-BB82-EB413C59525B}" srcOrd="0" destOrd="0" presId="urn:microsoft.com/office/officeart/2005/8/layout/default"/>
    <dgm:cxn modelId="{AF75CB8A-7992-43D4-A481-A957015D86C1}" type="presOf" srcId="{7FA71FA8-CC60-49DC-8C85-CD007EA44E0C}" destId="{8BF365BF-A1BA-4BDC-A610-DA1C1E75B1DC}" srcOrd="0" destOrd="0" presId="urn:microsoft.com/office/officeart/2005/8/layout/default"/>
    <dgm:cxn modelId="{0FAF8DAC-40AC-4894-95BA-130095F6CA4E}" type="presOf" srcId="{3582C6EB-3475-436D-B3EF-FB0E29CAF6A3}" destId="{3E63D340-87D1-4980-AC23-728AD529A1CD}" srcOrd="0" destOrd="0" presId="urn:microsoft.com/office/officeart/2005/8/layout/default"/>
    <dgm:cxn modelId="{DB4907B1-CDE5-4D2C-A509-0C9BF648F09B}" srcId="{20F03A18-34F1-483A-B162-D89AB0D95CB1}" destId="{7FA71FA8-CC60-49DC-8C85-CD007EA44E0C}" srcOrd="0" destOrd="0" parTransId="{4C6BF6A5-67F4-4835-AFB9-67CFEFCCBB6A}" sibTransId="{719A4D3A-9E4D-492F-A947-85CD4FEB5177}"/>
    <dgm:cxn modelId="{66B0A8DB-E531-4FB2-8F7D-69FD66BD486E}" type="presOf" srcId="{5D901730-7229-4A1C-9BF1-C6ACB48A759A}" destId="{6B57B79A-C138-449C-9C3C-B5F56A98891E}" srcOrd="0" destOrd="0" presId="urn:microsoft.com/office/officeart/2005/8/layout/default"/>
    <dgm:cxn modelId="{8F0598E0-B896-4D7A-9096-3A313DA9AB35}" srcId="{20F03A18-34F1-483A-B162-D89AB0D95CB1}" destId="{5D901730-7229-4A1C-9BF1-C6ACB48A759A}" srcOrd="3" destOrd="0" parTransId="{67F744A0-DF20-42AE-B146-3B941400E1B1}" sibTransId="{FE523359-2B8C-4D59-8A98-0606C6381952}"/>
    <dgm:cxn modelId="{06B57DB3-F783-492A-8EEA-D8E266E9EE16}" type="presParOf" srcId="{7F0BDE4A-6D1B-4F8B-8B06-FA3EE3147690}" destId="{8BF365BF-A1BA-4BDC-A610-DA1C1E75B1DC}" srcOrd="0" destOrd="0" presId="urn:microsoft.com/office/officeart/2005/8/layout/default"/>
    <dgm:cxn modelId="{15C92FAA-E2DD-4645-8BC0-420BBAF5066B}" type="presParOf" srcId="{7F0BDE4A-6D1B-4F8B-8B06-FA3EE3147690}" destId="{15F0A39D-70EC-4F75-A695-B84708D62328}" srcOrd="1" destOrd="0" presId="urn:microsoft.com/office/officeart/2005/8/layout/default"/>
    <dgm:cxn modelId="{A8FE6D60-78B7-4DE4-B44E-20180CB4852B}" type="presParOf" srcId="{7F0BDE4A-6D1B-4F8B-8B06-FA3EE3147690}" destId="{3E63D340-87D1-4980-AC23-728AD529A1CD}" srcOrd="2" destOrd="0" presId="urn:microsoft.com/office/officeart/2005/8/layout/default"/>
    <dgm:cxn modelId="{C94E7239-380C-43C8-BA0E-1B9562255374}" type="presParOf" srcId="{7F0BDE4A-6D1B-4F8B-8B06-FA3EE3147690}" destId="{4612F713-CC1B-4BF7-B41C-987C07A6657B}" srcOrd="3" destOrd="0" presId="urn:microsoft.com/office/officeart/2005/8/layout/default"/>
    <dgm:cxn modelId="{474F7C56-00DB-4D06-95DD-9F3F08DDE355}" type="presParOf" srcId="{7F0BDE4A-6D1B-4F8B-8B06-FA3EE3147690}" destId="{929689A2-AE40-4B4C-BB82-EB413C59525B}" srcOrd="4" destOrd="0" presId="urn:microsoft.com/office/officeart/2005/8/layout/default"/>
    <dgm:cxn modelId="{69CECF5A-80A0-43B2-AA55-EF47B12BEE87}" type="presParOf" srcId="{7F0BDE4A-6D1B-4F8B-8B06-FA3EE3147690}" destId="{0A02F9F1-362E-493D-A3F1-CEC81A2ABAD0}" srcOrd="5" destOrd="0" presId="urn:microsoft.com/office/officeart/2005/8/layout/default"/>
    <dgm:cxn modelId="{62D9F0BF-3DA6-4C7C-8372-45C83237976B}" type="presParOf" srcId="{7F0BDE4A-6D1B-4F8B-8B06-FA3EE3147690}" destId="{6B57B79A-C138-449C-9C3C-B5F56A98891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BB1E8-3096-4B25-96DC-154D0A727111}">
      <dsp:nvSpPr>
        <dsp:cNvPr id="0" name=""/>
        <dsp:cNvSpPr/>
      </dsp:nvSpPr>
      <dsp:spPr>
        <a:xfrm>
          <a:off x="0" y="47499"/>
          <a:ext cx="7677784" cy="70200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Establish a baseline.</a:t>
          </a:r>
        </a:p>
      </dsp:txBody>
      <dsp:txXfrm>
        <a:off x="34269" y="81768"/>
        <a:ext cx="7609246" cy="633462"/>
      </dsp:txXfrm>
    </dsp:sp>
    <dsp:sp modelId="{04BEC095-040C-4756-BC9B-09188164673A}">
      <dsp:nvSpPr>
        <dsp:cNvPr id="0" name=""/>
        <dsp:cNvSpPr/>
      </dsp:nvSpPr>
      <dsp:spPr>
        <a:xfrm>
          <a:off x="0" y="749499"/>
          <a:ext cx="7677784" cy="683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77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300" i="1" kern="1200" dirty="0"/>
            <a:t>If the routine produces output, great! If not, add temporary output.</a:t>
          </a:r>
        </a:p>
      </dsp:txBody>
      <dsp:txXfrm>
        <a:off x="0" y="749499"/>
        <a:ext cx="7677784" cy="683100"/>
      </dsp:txXfrm>
    </dsp:sp>
    <dsp:sp modelId="{8AB754F1-8177-4393-AC43-3890A92F3889}">
      <dsp:nvSpPr>
        <dsp:cNvPr id="0" name=""/>
        <dsp:cNvSpPr/>
      </dsp:nvSpPr>
      <dsp:spPr>
        <a:xfrm>
          <a:off x="0" y="1432600"/>
          <a:ext cx="7677784" cy="70200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Test all conditions.</a:t>
          </a:r>
        </a:p>
      </dsp:txBody>
      <dsp:txXfrm>
        <a:off x="34269" y="1466869"/>
        <a:ext cx="7609246" cy="633462"/>
      </dsp:txXfrm>
    </dsp:sp>
    <dsp:sp modelId="{D9678B77-65A7-4DAB-B50F-E4CD6524118D}">
      <dsp:nvSpPr>
        <dsp:cNvPr id="0" name=""/>
        <dsp:cNvSpPr/>
      </dsp:nvSpPr>
      <dsp:spPr>
        <a:xfrm>
          <a:off x="0" y="2134600"/>
          <a:ext cx="7677784" cy="683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77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300" i="1" kern="1200" dirty="0"/>
            <a:t>Your input data must exercise every path through the code.</a:t>
          </a:r>
        </a:p>
      </dsp:txBody>
      <dsp:txXfrm>
        <a:off x="0" y="2134600"/>
        <a:ext cx="7677784" cy="683100"/>
      </dsp:txXfrm>
    </dsp:sp>
    <dsp:sp modelId="{234CED44-C302-4CE5-8DF8-7BA8497F5654}">
      <dsp:nvSpPr>
        <dsp:cNvPr id="0" name=""/>
        <dsp:cNvSpPr/>
      </dsp:nvSpPr>
      <dsp:spPr>
        <a:xfrm>
          <a:off x="0" y="2817700"/>
          <a:ext cx="7677784" cy="70200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i="0" kern="1200" dirty="0"/>
            <a:t>Test often.</a:t>
          </a:r>
        </a:p>
      </dsp:txBody>
      <dsp:txXfrm>
        <a:off x="34269" y="2851969"/>
        <a:ext cx="7609246" cy="633462"/>
      </dsp:txXfrm>
    </dsp:sp>
    <dsp:sp modelId="{74DFF805-129F-4AAC-AA24-A399119FF706}">
      <dsp:nvSpPr>
        <dsp:cNvPr id="0" name=""/>
        <dsp:cNvSpPr/>
      </dsp:nvSpPr>
      <dsp:spPr>
        <a:xfrm>
          <a:off x="0" y="3519700"/>
          <a:ext cx="7677784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77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300" i="1" kern="1200" dirty="0"/>
            <a:t>Doing a little at a time introduces fewer errors.</a:t>
          </a:r>
        </a:p>
      </dsp:txBody>
      <dsp:txXfrm>
        <a:off x="0" y="3519700"/>
        <a:ext cx="7677784" cy="496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B2E74-0E96-4D89-8487-4DCAA5FFF666}">
      <dsp:nvSpPr>
        <dsp:cNvPr id="0" name=""/>
        <dsp:cNvSpPr/>
      </dsp:nvSpPr>
      <dsp:spPr>
        <a:xfrm>
          <a:off x="0" y="3059906"/>
          <a:ext cx="3874770" cy="1004093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Best!!</a:t>
          </a:r>
          <a:endParaRPr lang="en-US" sz="1900" kern="1200" dirty="0"/>
        </a:p>
      </dsp:txBody>
      <dsp:txXfrm>
        <a:off x="0" y="3059906"/>
        <a:ext cx="3874770" cy="542210"/>
      </dsp:txXfrm>
    </dsp:sp>
    <dsp:sp modelId="{92419162-A984-4CD7-90BE-EDBE611CD76B}">
      <dsp:nvSpPr>
        <dsp:cNvPr id="0" name=""/>
        <dsp:cNvSpPr/>
      </dsp:nvSpPr>
      <dsp:spPr>
        <a:xfrm>
          <a:off x="0" y="3581316"/>
          <a:ext cx="3874770" cy="46188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Subprocedures</a:t>
          </a:r>
        </a:p>
      </dsp:txBody>
      <dsp:txXfrm>
        <a:off x="0" y="3581316"/>
        <a:ext cx="3874770" cy="461883"/>
      </dsp:txXfrm>
    </dsp:sp>
    <dsp:sp modelId="{A4A6FFD2-0C36-431C-BF31-47FF44A8FAAE}">
      <dsp:nvSpPr>
        <dsp:cNvPr id="0" name=""/>
        <dsp:cNvSpPr/>
      </dsp:nvSpPr>
      <dsp:spPr>
        <a:xfrm rot="10800000">
          <a:off x="0" y="1552577"/>
          <a:ext cx="3874770" cy="1544296"/>
        </a:xfrm>
        <a:prstGeom prst="upArrowCallou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Better!!</a:t>
          </a:r>
        </a:p>
      </dsp:txBody>
      <dsp:txXfrm rot="-10800000">
        <a:off x="0" y="1552577"/>
        <a:ext cx="3874770" cy="542047"/>
      </dsp:txXfrm>
    </dsp:sp>
    <dsp:sp modelId="{EEB7DE16-625D-4DF7-9F89-E9857A1F110E}">
      <dsp:nvSpPr>
        <dsp:cNvPr id="0" name=""/>
        <dsp:cNvSpPr/>
      </dsp:nvSpPr>
      <dsp:spPr>
        <a:xfrm>
          <a:off x="0" y="2072001"/>
          <a:ext cx="3874770" cy="46174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Subroutines</a:t>
          </a:r>
        </a:p>
      </dsp:txBody>
      <dsp:txXfrm>
        <a:off x="0" y="2072001"/>
        <a:ext cx="3874770" cy="461744"/>
      </dsp:txXfrm>
    </dsp:sp>
    <dsp:sp modelId="{2C9AA155-D7FC-4984-8ABD-9BEED1991FE6}">
      <dsp:nvSpPr>
        <dsp:cNvPr id="0" name=""/>
        <dsp:cNvSpPr/>
      </dsp:nvSpPr>
      <dsp:spPr>
        <a:xfrm rot="10800000">
          <a:off x="0" y="0"/>
          <a:ext cx="3874770" cy="1544296"/>
        </a:xfrm>
        <a:prstGeom prst="upArrowCallou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Good!</a:t>
          </a:r>
        </a:p>
      </dsp:txBody>
      <dsp:txXfrm rot="-10800000">
        <a:off x="0" y="0"/>
        <a:ext cx="3874770" cy="542047"/>
      </dsp:txXfrm>
    </dsp:sp>
    <dsp:sp modelId="{58F596FA-889E-4050-AC4E-AEE70758D95A}">
      <dsp:nvSpPr>
        <dsp:cNvPr id="0" name=""/>
        <dsp:cNvSpPr/>
      </dsp:nvSpPr>
      <dsp:spPr>
        <a:xfrm>
          <a:off x="0" y="542766"/>
          <a:ext cx="3874770" cy="46174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Inline code</a:t>
          </a:r>
        </a:p>
      </dsp:txBody>
      <dsp:txXfrm>
        <a:off x="0" y="542766"/>
        <a:ext cx="3874770" cy="4617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2F01D-7A35-4C07-9C8F-1041795211DF}">
      <dsp:nvSpPr>
        <dsp:cNvPr id="0" name=""/>
        <dsp:cNvSpPr/>
      </dsp:nvSpPr>
      <dsp:spPr>
        <a:xfrm>
          <a:off x="0" y="0"/>
          <a:ext cx="7353300" cy="74738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Parameters</a:t>
          </a:r>
        </a:p>
      </dsp:txBody>
      <dsp:txXfrm>
        <a:off x="36484" y="36484"/>
        <a:ext cx="7280332" cy="674418"/>
      </dsp:txXfrm>
    </dsp:sp>
    <dsp:sp modelId="{2B5ADE83-9B82-4112-B7EE-57B51ABE1FCA}">
      <dsp:nvSpPr>
        <dsp:cNvPr id="0" name=""/>
        <dsp:cNvSpPr/>
      </dsp:nvSpPr>
      <dsp:spPr>
        <a:xfrm>
          <a:off x="0" y="765241"/>
          <a:ext cx="7353300" cy="176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467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SimSun"/>
              <a:cs typeface="Times New Roman"/>
            </a:rPr>
            <a:t>Item ID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SimSun"/>
              <a:cs typeface="Times New Roman"/>
            </a:rPr>
            <a:t>Quantity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SimSun"/>
              <a:cs typeface="Times New Roman"/>
            </a:rPr>
            <a:t>From location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SimSun"/>
              <a:cs typeface="Times New Roman"/>
            </a:rPr>
            <a:t>To location</a:t>
          </a:r>
        </a:p>
      </dsp:txBody>
      <dsp:txXfrm>
        <a:off x="0" y="765241"/>
        <a:ext cx="7353300" cy="1763461"/>
      </dsp:txXfrm>
    </dsp:sp>
    <dsp:sp modelId="{3A04EF60-B7A2-4631-BA3C-1BB0B8E6F0F2}">
      <dsp:nvSpPr>
        <dsp:cNvPr id="0" name=""/>
        <dsp:cNvSpPr/>
      </dsp:nvSpPr>
      <dsp:spPr>
        <a:xfrm>
          <a:off x="0" y="2672792"/>
          <a:ext cx="7353300" cy="74738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FFFFFF"/>
              </a:solidFill>
              <a:latin typeface="Arial"/>
              <a:ea typeface="SimSun"/>
              <a:cs typeface="Times New Roman"/>
            </a:rPr>
            <a:t>Return value</a:t>
          </a:r>
        </a:p>
      </dsp:txBody>
      <dsp:txXfrm>
        <a:off x="36484" y="2709276"/>
        <a:ext cx="7280332" cy="674418"/>
      </dsp:txXfrm>
    </dsp:sp>
    <dsp:sp modelId="{32595BEE-8185-4D31-90AF-308EE7A7D417}">
      <dsp:nvSpPr>
        <dsp:cNvPr id="0" name=""/>
        <dsp:cNvSpPr/>
      </dsp:nvSpPr>
      <dsp:spPr>
        <a:xfrm>
          <a:off x="0" y="3420173"/>
          <a:ext cx="7353300" cy="503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467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0=Success, other=Error</a:t>
          </a:r>
        </a:p>
      </dsp:txBody>
      <dsp:txXfrm>
        <a:off x="0" y="3420173"/>
        <a:ext cx="7353300" cy="5037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365BF-A1BA-4BDC-A610-DA1C1E75B1DC}">
      <dsp:nvSpPr>
        <dsp:cNvPr id="0" name=""/>
        <dsp:cNvSpPr/>
      </dsp:nvSpPr>
      <dsp:spPr>
        <a:xfrm>
          <a:off x="919" y="8722"/>
          <a:ext cx="3586874" cy="2152124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Does control branch forward or backward?</a:t>
          </a:r>
        </a:p>
      </dsp:txBody>
      <dsp:txXfrm>
        <a:off x="919" y="8722"/>
        <a:ext cx="3586874" cy="2152124"/>
      </dsp:txXfrm>
    </dsp:sp>
    <dsp:sp modelId="{3E63D340-87D1-4980-AC23-728AD529A1CD}">
      <dsp:nvSpPr>
        <dsp:cNvPr id="0" name=""/>
        <dsp:cNvSpPr/>
      </dsp:nvSpPr>
      <dsp:spPr>
        <a:xfrm>
          <a:off x="3946481" y="8722"/>
          <a:ext cx="3586874" cy="2152124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Are there multiple tags for a GOTO?</a:t>
          </a:r>
        </a:p>
      </dsp:txBody>
      <dsp:txXfrm>
        <a:off x="3946481" y="8722"/>
        <a:ext cx="3586874" cy="2152124"/>
      </dsp:txXfrm>
    </dsp:sp>
    <dsp:sp modelId="{929689A2-AE40-4B4C-BB82-EB413C59525B}">
      <dsp:nvSpPr>
        <dsp:cNvPr id="0" name=""/>
        <dsp:cNvSpPr/>
      </dsp:nvSpPr>
      <dsp:spPr>
        <a:xfrm>
          <a:off x="919" y="2519534"/>
          <a:ext cx="3586874" cy="2152124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Are there multiple GOTOs for a TAG?</a:t>
          </a:r>
        </a:p>
      </dsp:txBody>
      <dsp:txXfrm>
        <a:off x="919" y="2519534"/>
        <a:ext cx="3586874" cy="2152124"/>
      </dsp:txXfrm>
    </dsp:sp>
    <dsp:sp modelId="{6B57B79A-C138-449C-9C3C-B5F56A98891E}">
      <dsp:nvSpPr>
        <dsp:cNvPr id="0" name=""/>
        <dsp:cNvSpPr/>
      </dsp:nvSpPr>
      <dsp:spPr>
        <a:xfrm>
          <a:off x="3946481" y="2519534"/>
          <a:ext cx="3586874" cy="2152124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</a:rPr>
            <a:t>Does the logic fit a classic pattern?</a:t>
          </a:r>
        </a:p>
      </dsp:txBody>
      <dsp:txXfrm>
        <a:off x="3946481" y="2519534"/>
        <a:ext cx="3586874" cy="2152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82F2E-E0C7-4031-B096-8C68E32093FB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A21AE-5380-47D6-B079-E6FF11A6F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0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381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762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143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524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A69D-D38C-6A50-C287-2505E8C93470}" type="slidenum">
              <a:t>‹#›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  <p:sp>
        <p:nvSpPr>
          <p:cNvPr id="6" name="DateTimeArea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 and two columns, left column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49Im0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kAADMbAADNFgAAEAAAAA=="/>
              </a:ext>
            </a:extLst>
          </p:cNvSpPr>
          <p:nvPr>
            <p:ph sz="quarter" idx="1"/>
          </p:nvPr>
        </p:nvSpPr>
        <p:spPr>
          <a:xfrm>
            <a:off x="457200" y="1590675"/>
            <a:ext cx="3964305" cy="21158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pxgAADMbAACsJQAAEAAAAA=="/>
              </a:ext>
            </a:extLst>
          </p:cNvSpPr>
          <p:nvPr>
            <p:ph sz="quarter" idx="2"/>
          </p:nvPr>
        </p:nvSpPr>
        <p:spPr>
          <a:xfrm>
            <a:off x="457200" y="4007485"/>
            <a:ext cx="3964305" cy="21164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yQkAAHA1AACsJQAAEAAAAA=="/>
              </a:ext>
            </a:extLst>
          </p:cNvSpPr>
          <p:nvPr>
            <p:ph sz="half" idx="3"/>
          </p:nvPr>
        </p:nvSpPr>
        <p:spPr>
          <a:xfrm>
            <a:off x="4722495" y="1590675"/>
            <a:ext cx="3964305" cy="45332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B7E1-AF8C-6A41-C287-5914F9C9340C}" type="slidenum">
              <a:t>‹#›</a:t>
            </a:fld>
            <a:endParaRPr/>
          </a:p>
        </p:txBody>
      </p:sp>
      <p:sp>
        <p:nvSpPr>
          <p:cNvPr id="7" name="FooterArea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  <p:sp>
        <p:nvSpPr>
          <p:cNvPr id="8" name="DateTimeArea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two rows, bottom row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RBXz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kAAHA1AADNFgAAEAAAAA=="/>
              </a:ext>
            </a:extLst>
          </p:cNvSpPr>
          <p:nvPr>
            <p:ph sz="half" idx="1"/>
          </p:nvPr>
        </p:nvSpPr>
        <p:spPr>
          <a:xfrm>
            <a:off x="457200" y="1590675"/>
            <a:ext cx="8229600" cy="21158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pxgAADMbAACsJQAAEAAAAA=="/>
              </a:ext>
            </a:extLst>
          </p:cNvSpPr>
          <p:nvPr>
            <p:ph sz="quarter" idx="2"/>
          </p:nvPr>
        </p:nvSpPr>
        <p:spPr>
          <a:xfrm>
            <a:off x="457200" y="4007485"/>
            <a:ext cx="3964305" cy="21164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J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pxgAAHA1AACsJQAAEAAAAA=="/>
              </a:ext>
            </a:extLst>
          </p:cNvSpPr>
          <p:nvPr>
            <p:ph sz="quarter" idx="3"/>
          </p:nvPr>
        </p:nvSpPr>
        <p:spPr>
          <a:xfrm>
            <a:off x="4722495" y="4007485"/>
            <a:ext cx="3964305" cy="21164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9613-5D8C-6A60-C287-AB35D8C934FE}" type="slidenum">
              <a:t>‹#›</a:t>
            </a:fld>
            <a:endParaRPr/>
          </a:p>
        </p:txBody>
      </p:sp>
      <p:sp>
        <p:nvSpPr>
          <p:cNvPr id="7" name="FooterArea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8L2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  <p:sp>
        <p:nvSpPr>
          <p:cNvPr id="8" name="DateTimeArea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two rows, top row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kAADMbAADNFgAAEAAAAA=="/>
              </a:ext>
            </a:extLst>
          </p:cNvSpPr>
          <p:nvPr>
            <p:ph sz="quarter" idx="1"/>
          </p:nvPr>
        </p:nvSpPr>
        <p:spPr>
          <a:xfrm>
            <a:off x="457200" y="1590675"/>
            <a:ext cx="3964305" cy="21158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yQkAAHA1AADNFgAAEAAAAA=="/>
              </a:ext>
            </a:extLst>
          </p:cNvSpPr>
          <p:nvPr>
            <p:ph sz="quarter" idx="2"/>
          </p:nvPr>
        </p:nvSpPr>
        <p:spPr>
          <a:xfrm>
            <a:off x="4722495" y="1590675"/>
            <a:ext cx="3964305" cy="21158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pxgAAHA1AACsJQAAEAAAAA=="/>
              </a:ext>
            </a:extLst>
          </p:cNvSpPr>
          <p:nvPr>
            <p:ph sz="half" idx="3"/>
          </p:nvPr>
        </p:nvSpPr>
        <p:spPr>
          <a:xfrm>
            <a:off x="457200" y="4007485"/>
            <a:ext cx="8229600" cy="21164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F3E8-A68C-6A05-C287-5050BDC93405}" type="slidenum">
              <a:t>‹#›</a:t>
            </a:fld>
            <a:endParaRPr/>
          </a:p>
        </p:txBody>
      </p:sp>
      <p:sp>
        <p:nvSpPr>
          <p:cNvPr id="7" name="FooterArea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  <p:sp>
        <p:nvSpPr>
          <p:cNvPr id="8" name="DateTimeArea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kAAHA1AACsJQAAEAAAAA=="/>
              </a:ext>
            </a:extLst>
          </p:cNvSpPr>
          <p:nvPr>
            <p:ph idx="1"/>
          </p:nvPr>
        </p:nvSpPr>
        <p:spPr>
          <a:xfrm>
            <a:off x="457200" y="1590675"/>
            <a:ext cx="8229600" cy="45332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t>‹#›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  <p:sp>
        <p:nvSpPr>
          <p:cNvPr id="6" name="DateTimeArea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IvPj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kAADMbAACsJQAAEAAAAA=="/>
              </a:ext>
            </a:extLst>
          </p:cNvSpPr>
          <p:nvPr>
            <p:ph sz="half" idx="1"/>
          </p:nvPr>
        </p:nvSpPr>
        <p:spPr>
          <a:xfrm>
            <a:off x="457200" y="1590675"/>
            <a:ext cx="3964305" cy="45332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Object2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yQkAAHA1AACsJQAAEAAAAA=="/>
              </a:ext>
            </a:extLst>
          </p:cNvSpPr>
          <p:nvPr>
            <p:ph sz="half" idx="2"/>
          </p:nvPr>
        </p:nvSpPr>
        <p:spPr>
          <a:xfrm>
            <a:off x="4722495" y="1590675"/>
            <a:ext cx="3964305" cy="45332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A404-4A8C-6A52-C287-BC07EAC934E9}" type="slidenum">
              <a:t>‹#›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D671-3F8C-6A20-C287-C97598C9349C}" type="slidenum">
              <a:t>‹#›</a:t>
            </a:fld>
            <a:endParaRPr/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NumberArea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8B6C-228C-6A7D-C287-D428C5C93481}" type="slidenum">
              <a:t>‹#›</a:t>
            </a:fld>
            <a:endParaRPr/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h0IG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sJQAAEAAAAA=="/>
              </a:ext>
            </a:extLst>
          </p:cNvSpPr>
          <p:nvPr>
            <p:ph/>
          </p:nvPr>
        </p:nvSpPr>
        <p:spPr>
          <a:xfrm>
            <a:off x="457200" y="274320"/>
            <a:ext cx="8229600" cy="58496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IxMjc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E54E-008C-6A13-C287-F646ABC934A3}" type="slidenum">
              <a:t>‹#›</a:t>
            </a:fld>
            <a:endParaRPr/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R4DQo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Jlc2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kAAHA1AADNFgAAEAAAAA=="/>
              </a:ext>
            </a:extLst>
          </p:cNvSpPr>
          <p:nvPr>
            <p:ph sz="half" idx="1"/>
          </p:nvPr>
        </p:nvSpPr>
        <p:spPr>
          <a:xfrm>
            <a:off x="457200" y="1590675"/>
            <a:ext cx="8229600" cy="21158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Object2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pxgAAHA1AACsJQAAEAAAAA=="/>
              </a:ext>
            </a:extLst>
          </p:cNvSpPr>
          <p:nvPr>
            <p:ph sz="half" idx="2"/>
          </p:nvPr>
        </p:nvSpPr>
        <p:spPr>
          <a:xfrm>
            <a:off x="457200" y="4007485"/>
            <a:ext cx="8229600" cy="21164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D454-1A8C-6A22-C287-EC779AC934B9}" type="slidenum">
              <a:t>‹#›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d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four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kAADMbAADNFgAAEAAAAA=="/>
              </a:ext>
            </a:extLst>
          </p:cNvSpPr>
          <p:nvPr>
            <p:ph sz="quarter" idx="1"/>
          </p:nvPr>
        </p:nvSpPr>
        <p:spPr>
          <a:xfrm>
            <a:off x="457200" y="1590675"/>
            <a:ext cx="3964305" cy="21158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Object2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yQkAAHA1AADNFgAAEAAAAA=="/>
              </a:ext>
            </a:extLst>
          </p:cNvSpPr>
          <p:nvPr>
            <p:ph sz="quarter" idx="2"/>
          </p:nvPr>
        </p:nvSpPr>
        <p:spPr>
          <a:xfrm>
            <a:off x="4722495" y="1590675"/>
            <a:ext cx="3964305" cy="21158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5" name="Object4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duPS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pxgAADMbAACsJQAAEAAAAA=="/>
              </a:ext>
            </a:extLst>
          </p:cNvSpPr>
          <p:nvPr>
            <p:ph sz="quarter" idx="3"/>
          </p:nvPr>
        </p:nvSpPr>
        <p:spPr>
          <a:xfrm>
            <a:off x="457200" y="4007485"/>
            <a:ext cx="3964305" cy="21164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6" name="Object3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pxgAAHA1AACsJQAAEAAAAA=="/>
              </a:ext>
            </a:extLst>
          </p:cNvSpPr>
          <p:nvPr>
            <p:ph sz="quarter" idx="4"/>
          </p:nvPr>
        </p:nvSpPr>
        <p:spPr>
          <a:xfrm>
            <a:off x="4722495" y="4007485"/>
            <a:ext cx="3964305" cy="21164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5D-138C-6A3A-C287-E56F82C934B0}" type="slidenum">
              <a:t>‹#›</a:t>
            </a:fld>
            <a:endParaRPr/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  <p:sp>
        <p:nvSpPr>
          <p:cNvPr id="9" name="DateTimeArea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and two columns, right column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QiIG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kAADMbAACsJQAAEAAAAA=="/>
              </a:ext>
            </a:extLst>
          </p:cNvSpPr>
          <p:nvPr>
            <p:ph sz="half" idx="1"/>
          </p:nvPr>
        </p:nvSpPr>
        <p:spPr>
          <a:xfrm>
            <a:off x="457200" y="1590675"/>
            <a:ext cx="3964305" cy="45332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yQkAAHA1AADNFgAAEAAAAA=="/>
              </a:ext>
            </a:extLst>
          </p:cNvSpPr>
          <p:nvPr>
            <p:ph sz="quarter" idx="2"/>
          </p:nvPr>
        </p:nvSpPr>
        <p:spPr>
          <a:xfrm>
            <a:off x="4722495" y="1590675"/>
            <a:ext cx="3964305" cy="21158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pxgAAHA1AACsJQAAEAAAAA=="/>
              </a:ext>
            </a:extLst>
          </p:cNvSpPr>
          <p:nvPr>
            <p:ph sz="quarter" idx="3"/>
          </p:nvPr>
        </p:nvSpPr>
        <p:spPr>
          <a:xfrm>
            <a:off x="4722495" y="4007485"/>
            <a:ext cx="3964305" cy="21164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D32F-618C-6A25-C287-97709DC934C2}" type="slidenum">
              <a:t>‹#›</a:t>
            </a:fld>
            <a:endParaRPr/>
          </a:p>
        </p:txBody>
      </p:sp>
      <p:sp>
        <p:nvSpPr>
          <p:cNvPr id="7" name="FooterArea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F0I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  <p:sp>
        <p:nvSpPr>
          <p:cNvPr id="8" name="DateTimeArea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Default desig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Bk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biYAANQRAABYKQAAEAAAAA=="/>
              </a:ext>
            </a:extLst>
          </p:cNvSpPr>
          <p:nvPr>
            <p:ph type="dt" sz="quarter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AAAbiYAAKkjAABYKQAAEAAAAA=="/>
              </a:ext>
            </a:extLst>
          </p:cNvSpPr>
          <p:nvPr>
            <p:ph type="ftr" sz="quarter" idx="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JgAAbiYAAHA1AABYKQAAEAAAAA=="/>
              </a:ext>
            </a:extLst>
          </p:cNvSpPr>
          <p:nvPr>
            <p:ph type="sldNum" sz="quarter" idx="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B6E6-A88C-6A40-C287-5E15F8C9340B}" type="slidenum">
              <a:t>‹#›</a:t>
            </a:fld>
            <a:endParaRPr/>
          </a:p>
        </p:txBody>
      </p:sp>
      <p:sp>
        <p:nvSpPr>
          <p:cNvPr id="5" name="TitlePlaceholderArea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wCAAAEAAAAA=="/>
              </a:ext>
            </a:extLst>
          </p:cNvSpPr>
          <p:nvPr>
            <p:ph type="title" idx="3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381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762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143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524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t>Click to edit Master title style</a:t>
            </a:r>
          </a:p>
        </p:txBody>
      </p:sp>
      <p:sp>
        <p:nvSpPr>
          <p:cNvPr id="6" name="TextPlaceholderArea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kAAHA1AACsJQAAEAAAAA=="/>
              </a:ext>
            </a:extLst>
          </p:cNvSpPr>
          <p:nvPr>
            <p:ph type="body" idx="4"/>
          </p:nvPr>
        </p:nvSpPr>
        <p:spPr>
          <a:xfrm>
            <a:off x="457200" y="1590675"/>
            <a:ext cx="8229600" cy="45332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619125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95250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33350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71450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t>Click to edit Master text styles</a:t>
            </a:r>
          </a:p>
          <a:p>
            <a:pPr marL="619125" marR="0" lvl="1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t>Second level</a:t>
            </a:r>
          </a:p>
          <a:p>
            <a:pPr marL="952500" marR="0" lvl="2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t>Third level</a:t>
            </a:r>
          </a:p>
          <a:p>
            <a:pPr marL="1333500" marR="0" lvl="3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t>Fourth level</a:t>
            </a:r>
          </a:p>
          <a:p>
            <a:pPr marL="1714500" marR="0" lvl="4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20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marL="0" marR="0" indent="0" algn="ctr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Arial" pitchFamily="2" charset="0"/>
          <a:ea typeface="SimSun" charset="0"/>
          <a:cs typeface="Times New Roman" pitchFamily="1" charset="0"/>
        </a:defRPr>
      </a:lvl1pPr>
      <a:lvl2pPr marL="381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SimSun" charset="0"/>
          <a:cs typeface="Times New Roman" pitchFamily="1" charset="0"/>
        </a:defRPr>
      </a:lvl2pPr>
      <a:lvl3pPr marL="762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SimSun" charset="0"/>
          <a:cs typeface="Times New Roman" pitchFamily="1" charset="0"/>
        </a:defRPr>
      </a:lvl3pPr>
      <a:lvl4pPr marL="1143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SimSun" charset="0"/>
          <a:cs typeface="Times New Roman" pitchFamily="1" charset="0"/>
        </a:defRPr>
      </a:lvl4pPr>
      <a:lvl5pPr marL="1524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SimSun" charset="0"/>
          <a:cs typeface="Times New Roman" pitchFamily="1" charset="0"/>
        </a:defRPr>
      </a:lvl5pPr>
    </p:titleStyle>
    <p:bodyStyle>
      <a:lvl1pPr marL="285750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Arial" pitchFamily="2" charset="0"/>
          <a:ea typeface="SimSun" charset="0"/>
          <a:cs typeface="Times New Roman" pitchFamily="1" charset="0"/>
        </a:defRPr>
      </a:lvl1pPr>
      <a:lvl2pPr marL="619125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Arial" pitchFamily="2" charset="0"/>
          <a:ea typeface="SimSun" charset="0"/>
          <a:cs typeface="Times New Roman" pitchFamily="1" charset="0"/>
        </a:defRPr>
      </a:lvl2pPr>
      <a:lvl3pPr marL="952500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Arial" pitchFamily="2" charset="0"/>
          <a:ea typeface="SimSun" charset="0"/>
          <a:cs typeface="Times New Roman" pitchFamily="1" charset="0"/>
        </a:defRPr>
      </a:lvl3pPr>
      <a:lvl4pPr marL="1333500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SimSun" charset="0"/>
          <a:cs typeface="Times New Roman" pitchFamily="1" charset="0"/>
        </a:defRPr>
      </a:lvl4pPr>
      <a:lvl5pPr marL="1714500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SimSun" charset="0"/>
          <a:cs typeface="Times New Roman" pitchFamily="1" charset="0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YAMw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4BAAA6gQAAAg0AABwDQAAEAAAAA=="/>
              </a:ext>
            </a:extLst>
          </p:cNvSpPr>
          <p:nvPr>
            <p:ph type="ctrTitle"/>
          </p:nvPr>
        </p:nvSpPr>
        <p:spPr>
          <a:xfrm>
            <a:off x="685800" y="7988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sz="7200"/>
            </a:pPr>
            <a:r>
              <a:t>Refactoring RPG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wCAAA3g8AANAvAACDFgAAEAAAAA=="/>
              </a:ext>
            </a:extLst>
          </p:cNvSpPr>
          <p:nvPr>
            <p:ph type="subTitle" idx="1"/>
          </p:nvPr>
        </p:nvSpPr>
        <p:spPr>
          <a:xfrm>
            <a:off x="1371600" y="2579370"/>
            <a:ext cx="6400800" cy="108013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381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762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143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524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8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What, Why and How</a:t>
            </a:r>
          </a:p>
        </p:txBody>
      </p:sp>
      <p:sp>
        <p:nvSpPr>
          <p:cNvPr id="4" name="Textbox1"/>
          <p:cNvSpPr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wCAAAmRoAANAvAADfIgAAEAAAAA=="/>
              </a:ext>
            </a:extLst>
          </p:cNvSpPr>
          <p:nvPr/>
        </p:nvSpPr>
        <p:spPr>
          <a:xfrm>
            <a:off x="1371600" y="3734435"/>
            <a:ext cx="6400800" cy="134493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dirty="0"/>
              <a:t>Ted Holt</a:t>
            </a:r>
          </a:p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2000" dirty="0"/>
              <a:t>Senior Software Developer, </a:t>
            </a:r>
            <a:r>
              <a:rPr sz="2000" dirty="0"/>
              <a:t>Profound Logic Software</a:t>
            </a:r>
          </a:p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2000" dirty="0"/>
              <a:t>Senior Technical Editor, </a:t>
            </a:r>
            <a:r>
              <a:rPr sz="2000" dirty="0"/>
              <a:t>itjungle.com</a:t>
            </a:r>
          </a:p>
        </p:txBody>
      </p:sp>
      <p:pic>
        <p:nvPicPr>
          <p:cNvPr id="5" name="Picture 4"/>
          <p:cNvPicPr>
            <a:picLocks noChangeAspect="1"/>
            <a:extLst>
              <a:ext uri="smNativeData">
                <pr:smNativeData xmlns:pr="smNativeData" xmlns="" val="SMDATA_14_boZjX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////AP///wEAAAAAAAAAAAAAAAAAAAAAAAAAAAAAAAAAAAAAAAAAAAAAAAB/f38AgICAA8zMzADAwP8Af39/AAAAAAAAAAAAAAAAAP///wAAAAAAIQAAABgAAAAUAAAAFQIAAGohAABCEwAAMScAABAAAA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38455" y="5431790"/>
            <a:ext cx="2792095" cy="93916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6" name="Picture 5"/>
          <p:cNvPicPr>
            <a:picLocks noChangeAspect="1"/>
            <a:extLst>
              <a:ext uri="smNativeData">
                <pr:smNativeData xmlns:pr="smNativeData" xmlns="" val="SMDATA_14_boZjX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////AP///wEAAAAAAAAAAAAAAAAAAAAAAAAAAAAAAAAAAAAAAAAAAAAAAAB/f38AgICAA8zMzADAwP8Af39/AAAAAAAAAAAAAAAAAP///wAAAAAAIQAAABgAAAAUAAAAfCgAAAMhAADDNQAAjSgAABAAAA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581140" y="5366385"/>
            <a:ext cx="2158365" cy="122555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1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en-US" dirty="0"/>
              <a:t>The process</a:t>
            </a:r>
            <a:endParaRPr dirty="0"/>
          </a:p>
        </p:txBody>
      </p:sp>
      <p:sp>
        <p:nvSpPr>
          <p:cNvPr id="3" name="Flowchart: Process 4"/>
          <p:cNvSpPr>
            <a:extLst>
              <a:ext uri="smNativeData">
                <pr:smNativeData xmlns:pr="smNativeData" xmlns="" val="SMDATA_12_boZjXBMAAAAlAAAALAEAAA0AAAAAkAAAAEgAAACQAAAASAAAAAAAAAABAAAAAAAAAAEAAABQAAAAAAAAAAAA4D8AAAAAAADgPwAAAAAAAOA/AAAAAAAA4D8AAAAAAADgPwAAAAAAAOA/AAAAAAAA4D8AAAAAAADgPwAAAAAAAOA/AAAAAAAA4D8CAAAAjAAAAAEAAAAAAAAAMzOZDf///wgAAAAAAAAAAAAAAAAAAAAAAAAAAAAAAAAAAAAAZAAAAAEAAABAAAAAAAAAAAAAAAAAAAAAAAAAAAAAAAAAAAAAAAAAAAAAAAAAAAAAAAAAAAAAAAAAAAAAAAAAAAAAAAAAAAAAAAAAAAAAAAAAAAAAAAAAAAAAAAAAAAAAFAAAADwAAAABAAAAAAAAACYmcgAo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zM5kG////AQAAAAAAAAAAAAAAAAAAAAAAAAAAAAAAAAAAAAAAAAAAJiZyAH9/fwCAgIADzMzMAMDA/wB/f38AAAAAAAAAAAAAAAAAAAAAAAAAAAAhAAAAGAAAABQAAABqEgAAngkAAGUlAACXDQAAEAAAAA=="/>
              </a:ext>
            </a:extLst>
          </p:cNvSpPr>
          <p:nvPr/>
        </p:nvSpPr>
        <p:spPr>
          <a:xfrm>
            <a:off x="2993390" y="1563370"/>
            <a:ext cx="3085465" cy="645795"/>
          </a:xfrm>
          <a:prstGeom prst="flowChartProcess">
            <a:avLst/>
          </a:prstGeom>
          <a:solidFill>
            <a:schemeClr val="accent2"/>
          </a:solidFill>
          <a:ln w="25400" cap="flat" cmpd="sng" algn="ctr">
            <a:solidFill>
              <a:srgbClr val="26267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 algn="ctr">
              <a:defRPr lang="en-us">
                <a:solidFill>
                  <a:srgbClr val="FFFFFF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Rewrite some source code</a:t>
            </a:r>
          </a:p>
        </p:txBody>
      </p:sp>
      <p:sp>
        <p:nvSpPr>
          <p:cNvPr id="4" name="Flowchart: Process 5"/>
          <p:cNvSpPr>
            <a:extLst>
              <a:ext uri="smNativeData">
                <pr:smNativeData xmlns:pr="smNativeData" xmlns="" val="SMDATA_12_boZjXBMAAAAlAAAALAEAAA0AAAAAkAAAAEgAAACQAAAASAAAAAAAAAABAAAAAAAAAAEAAABQAAAAAAAAAAAA4D8AAAAAAADgPwAAAAAAAOA/AAAAAAAA4D8AAAAAAADgPwAAAAAAAOA/AAAAAAAA4D8AAAAAAADgPwAAAAAAAOA/AAAAAAAA4D8CAAAAjAAAAAEAAAAAAAAAMzOZDf///wgAAAAAAAAAAAAAAAAAAAAAAAAAAAAAAAAAAAAAZAAAAAEAAABAAAAAAAAAAAAAAAAAAAAAAAAAAAAAAAAAAAAAAAAAAAAAAAAAAAAAAAAAAAAAAAAAAAAAAAAAAAAAAAAAAAAAAAAAAAAAAAAAAAAAAAAAAAAAAAAAAAAAFAAAADwAAAABAAAAAAAAACYmcgAo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zM5kG////AQAAAAAAAAAAAAAAAAAAAAAAAAAAAAAAAAAAAAAAAAAAJiZyAH9/fwCAgIADzMzMAMDA/wB/f38AAAAAAAAAAAAAAAAAAAAAAAAAAAAhAAAAGAAAABQAAABqEgAAEA8AAGUlAAAJEwAAEAAAAA=="/>
              </a:ext>
            </a:extLst>
          </p:cNvSpPr>
          <p:nvPr/>
        </p:nvSpPr>
        <p:spPr>
          <a:xfrm>
            <a:off x="2993390" y="2448560"/>
            <a:ext cx="3085465" cy="645795"/>
          </a:xfrm>
          <a:prstGeom prst="flowChartProcess">
            <a:avLst/>
          </a:prstGeom>
          <a:solidFill>
            <a:schemeClr val="accent2"/>
          </a:solidFill>
          <a:ln w="25400" cap="flat" cmpd="sng" algn="ctr">
            <a:solidFill>
              <a:srgbClr val="26267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 algn="ctr">
              <a:defRPr lang="en-us">
                <a:solidFill>
                  <a:srgbClr val="FFFFFF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Test</a:t>
            </a:r>
          </a:p>
        </p:txBody>
      </p:sp>
      <p:sp>
        <p:nvSpPr>
          <p:cNvPr id="5" name="Flowchart: Decision 6"/>
          <p:cNvSpPr>
            <a:extLst>
              <a:ext uri="smNativeData">
                <pr:smNativeData xmlns:pr="smNativeData" xmlns="" val="SMDATA_12_boZjXBMAAAAlAAAALgEAAA0AAAAAkAAAAEgAAACQAAAASAAAAAAAAAABAAAAAAAAAAEAAABQAAAAAAAAAAAA4D8AAAAAAADgPwAAAAAAAOA/AAAAAAAA4D8AAAAAAADgPwAAAAAAAOA/AAAAAAAA4D8AAAAAAADgPwAAAAAAAOA/AAAAAAAA4D8CAAAAjAAAAAEAAAAAAAAAMzOZDf///wgAAAAAAAAAAAAAAAAAAAAAAAAAAAAAAAAAAAAAZAAAAAEAAABAAAAAAAAAAAAAAAAAAAAAAAAAAAAAAAAAAAAAAAAAAAAAAAAAAAAAAAAAAAAAAAAAAAAAAAAAAAAAAAAAAAAAAAAAAAAAAAAAAAAAAAAAAAAAAAAAAAAAFAAAADwAAAABAAAAAAAAACYmcgAo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zM5kG////AQAAAAAAAAAAAAAAAAAAAAAAAAAAAAAAAAAAAAAAAAAAJiZyAH9/fwCAgIADzMzMAMDA/wB/f38AAAAAAAAAAAAAAAAAAAAAAAAAAAAhAAAAGAAAABQAAABUFAAAgRQAAHsjAACRGwAAEAAAAA=="/>
              </a:ext>
            </a:extLst>
          </p:cNvSpPr>
          <p:nvPr/>
        </p:nvSpPr>
        <p:spPr>
          <a:xfrm>
            <a:off x="3304540" y="3333115"/>
            <a:ext cx="2463165" cy="1148080"/>
          </a:xfrm>
          <a:prstGeom prst="flowChartDecision">
            <a:avLst/>
          </a:prstGeom>
          <a:solidFill>
            <a:schemeClr val="accent2"/>
          </a:solidFill>
          <a:ln w="25400" cap="flat" cmpd="sng" algn="ctr">
            <a:solidFill>
              <a:srgbClr val="26267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 algn="ctr">
              <a:defRPr lang="en-us">
                <a:solidFill>
                  <a:srgbClr val="FFFFFF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Same behavior?</a:t>
            </a:r>
          </a:p>
        </p:txBody>
      </p:sp>
      <p:sp>
        <p:nvSpPr>
          <p:cNvPr id="6" name="TextBox 9"/>
          <p:cNvSpPr>
            <a:extLst>
              <a:ext uri="smNativeData">
                <pr:smNativeData xmlns:pr="smNativeData" xmlns="" val="SMDATA_12_boZjXBMAAAAlAAAAZAAAAE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H9/fwCAgIADzMzMAMDA/wB/f38AAAAAAAAAAAAAAAAAAAAAAAAAAAAhAAAAGAAAABQAAAD9JAAAGBUAAPYoAABYFwAAACAAAA=="/>
              </a:ext>
            </a:extLst>
          </p:cNvSpPr>
          <p:nvPr/>
        </p:nvSpPr>
        <p:spPr>
          <a:xfrm>
            <a:off x="6012815" y="3429000"/>
            <a:ext cx="645795" cy="3657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t>No</a:t>
            </a:r>
          </a:p>
        </p:txBody>
      </p:sp>
      <p:sp>
        <p:nvSpPr>
          <p:cNvPr id="7" name="TextBox 10"/>
          <p:cNvSpPr>
            <a:extLst>
              <a:ext uri="smNativeData">
                <pr:smNativeData xmlns:pr="smNativeData" xmlns="" val="SMDATA_12_boZjXBMAAAAlAAAAZAAAAE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H9/fwCAgIADzMzMAMDA/wB/f38AAAAAAAAAAAAAAAAAAAAAAAAAAAAhAAAAGAAAABQAAADOFwAABRsAAMcbAABKHQAAACAAAA=="/>
              </a:ext>
            </a:extLst>
          </p:cNvSpPr>
          <p:nvPr/>
        </p:nvSpPr>
        <p:spPr>
          <a:xfrm>
            <a:off x="3869690" y="4392295"/>
            <a:ext cx="645795" cy="36893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t>Yes</a:t>
            </a:r>
          </a:p>
        </p:txBody>
      </p:sp>
      <p:sp>
        <p:nvSpPr>
          <p:cNvPr id="8" name="Flowchart: Decision 11"/>
          <p:cNvSpPr>
            <a:extLst>
              <a:ext uri="smNativeData">
                <pr:smNativeData xmlns:pr="smNativeData" xmlns="" val="SMDATA_12_boZjXBMAAAAlAAAALgEAAA0AAAAAkAAAAEgAAACQAAAASAAAAAAAAAABAAAAAAAAAAEAAABQAAAAAAAAAAAA4D8AAAAAAADgPwAAAAAAAOA/AAAAAAAA4D8AAAAAAADgPwAAAAAAAOA/AAAAAAAA4D8AAAAAAADgPwAAAAAAAOA/AAAAAAAA4D8CAAAAjAAAAAEAAAAAAAAAMzOZDf///wgAAAAAAAAAAAAAAAAAAAAAAAAAAAAAAAAAAAAAZAAAAAEAAABAAAAAAAAAAAAAAAAAAAAAAAAAAAAAAAAAAAAAAAAAAAAAAAAAAAAAAAAAAAAAAAAAAAAAAAAAAAAAAAAAAAAAAAAAAAAAAAAAAAAAAAAAAAAAAAAAAAAAFAAAADwAAAABAAAAAAAAACYmcgAo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6Mr9oMAAAAEAAAAAAAAAAAAAAAAAAAAAAAAAAeAAAAaAAAAAAAAAAAAAAAAAAAAAAAAAAAAAAAECcAABAnAAAAAAAAAAAAAAAAAAAAAAAAAAAAAAAAAAAAAAAAAAAAABQAAAAAAAAAwMD/AAAAAABkAAAAMgAAAAAAAABkAAAAAAAAAH9/fwAKAAAAHwAAAFQAAAAzM5kG////AQAAAAAAAAAAAAAAAAAAAAAAAAAAAAAAAAAAAAAAAAAAJiZyAH9/fwCAgIADzMzMAMDA/wB/f38AAAAAAAAAAAAAAAAAAAAAAAAAAAAhAAAAGAAAABQAAABUFAAACh0AAHsjAAAaJAAAEAAAAA=="/>
              </a:ext>
            </a:extLst>
          </p:cNvSpPr>
          <p:nvPr/>
        </p:nvSpPr>
        <p:spPr>
          <a:xfrm>
            <a:off x="3304540" y="4720590"/>
            <a:ext cx="2463165" cy="1148080"/>
          </a:xfrm>
          <a:prstGeom prst="flowChartDecision">
            <a:avLst/>
          </a:prstGeom>
          <a:solidFill>
            <a:schemeClr val="accent2"/>
          </a:solidFill>
          <a:ln w="25400" cap="flat" cmpd="sng" algn="ctr">
            <a:solidFill>
              <a:srgbClr val="26267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 algn="ctr">
              <a:defRPr lang="en-us">
                <a:solidFill>
                  <a:srgbClr val="FFFFFF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More change needed?</a:t>
            </a:r>
          </a:p>
        </p:txBody>
      </p:sp>
      <p:sp>
        <p:nvSpPr>
          <p:cNvPr id="9" name="Flowchart: Terminator 12"/>
          <p:cNvSpPr>
            <a:extLst>
              <a:ext uri="smNativeData">
                <pr:smNativeData xmlns:pr="smNativeData" xmlns="" val="SMDATA_12_boZjXBMAAAAlAAAANAEAAA0AAAAAkAAAAEgAAACQAAAASAAAAAAAAAABAAAAAAAAAAEAAABQAAAAAAAAAAAA4D8AAAAAAADgPwAAAAAAAOA/AAAAAAAA4D8AAAAAAADgPwAAAAAAAOA/AAAAAAAA4D8AAAAAAADgPwAAAAAAAOA/AAAAAAAA4D8CAAAAjAAAAAEAAAAAAAAAMzOZDf///wgAAAAAAAAAAAAAAAAAAAAAAAAAAAAAAAAAAAAAZAAAAAEAAABAAAAAAAAAAAAAAAAAAAAAAAAAAAAAAAAAAAAAAAAAAAAAAAAAAAAAAAAAAAAAAAAAAAAAAAAAAAAAAAAAAAAAAAAAAAAAAAAAAAAAAAAAAAAAAAAAAAAAFAAAADwAAAABAAAAAAAAACYmcgAo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GlWLwMAAAAEAAAAAAAAAAAAAAAAAAAAAAAAAAeAAAAaAAAAAAAAAAAAAAAAAAAAAAAAAAAAAAAECcAABAnAAAAAAAAAAAAAAAAAAAAAAAAAAAAAAAAAAAAAAAAAAAAABQAAAAAAAAAwMD/AAAAAABkAAAAMgAAAAAAAABkAAAAAAAAAH9/fwAKAAAAHwAAAFQAAAAzM5kG////AQAAAAAAAAAAAAAAAAAAAAAAAAAAAAAAAAAAAAAAAAAAJiZyAH9/fwCAgIADzMzMAMDA/wB/f38AAAAAAAAAAAAAAAAAAAAAAAAAAAAhAAAAGAAAABQAAAC7BAAADgoAAB4NAAAnDQAAEAAAAA=="/>
              </a:ext>
            </a:extLst>
          </p:cNvSpPr>
          <p:nvPr/>
        </p:nvSpPr>
        <p:spPr>
          <a:xfrm>
            <a:off x="768985" y="1634490"/>
            <a:ext cx="1363345" cy="503555"/>
          </a:xfrm>
          <a:prstGeom prst="flowChartTerminator">
            <a:avLst/>
          </a:prstGeom>
          <a:solidFill>
            <a:schemeClr val="accent2"/>
          </a:solidFill>
          <a:ln w="25400" cap="flat" cmpd="sng" algn="ctr">
            <a:solidFill>
              <a:srgbClr val="26267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 algn="ctr">
              <a:defRPr lang="en-us">
                <a:solidFill>
                  <a:srgbClr val="FFFFFF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Begin</a:t>
            </a:r>
          </a:p>
        </p:txBody>
      </p:sp>
      <p:sp>
        <p:nvSpPr>
          <p:cNvPr id="10" name="Flowchart: Terminator 13"/>
          <p:cNvSpPr>
            <a:extLst>
              <a:ext uri="smNativeData">
                <pr:smNativeData xmlns:pr="smNativeData" xmlns="" val="SMDATA_12_boZjXBMAAAAlAAAANAEAAA0AAAAAkAAAAEgAAACQAAAASAAAAAAAAAABAAAAAAAAAAEAAABQAAAAAAAAAAAA4D8AAAAAAADgPwAAAAAAAOA/AAAAAAAA4D8AAAAAAADgPwAAAAAAAOA/AAAAAAAA4D8AAAAAAADgPwAAAAAAAOA/AAAAAAAA4D8CAAAAjAAAAAEAAAAAAAAAMzOZDf///wgAAAAAAAAAAAAAAAAAAAAAAAAAAAAAAAAAAAAAZAAAAAEAAABAAAAAAAAAAAAAAAAAAAAAAAAAAAAAAAAAAAAAAAAAAAAAAAAAAAAAAAAAAAAAAAAAAAAAAAAAAAAAAAAAAAAAAAAAAAAAAAAAAAAAAAAAAAAAAAAAAAAAFAAAADwAAAABAAAAAAAAACYmcgAo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L8XrkMAAAAEAAAAAAAAAAAAAAAAAAAAAAAAAAeAAAAaAAAAAAAAAAAAAAAAAAAAAAAAAAAAAAAECcAABAnAAAAAAAAAAAAAAAAAAAAAAAAAAAAAAAAAAAAAAAAAAAAABQAAAAAAAAAwMD/AAAAAABkAAAAMgAAAAAAAABkAAAAAAAAAH9/fwAKAAAAHwAAAFQAAAAzM5kG////AQAAAAAAAAAAAAAAAAAAAAAAAAAAAAAAAAAAAAAAAAAAJiZyAH9/fwCAgIADzMzMAMDA/wB/f38AAAAAAAAAAAAAAAAAAAAAAAAAAAAhAAAAGAAAABQAAADtKAAABh8AAFAxAAAeIgAAEAAAAA=="/>
              </a:ext>
            </a:extLst>
          </p:cNvSpPr>
          <p:nvPr/>
        </p:nvSpPr>
        <p:spPr>
          <a:xfrm>
            <a:off x="6652895" y="5043170"/>
            <a:ext cx="1363345" cy="502920"/>
          </a:xfrm>
          <a:prstGeom prst="flowChartTerminator">
            <a:avLst/>
          </a:prstGeom>
          <a:solidFill>
            <a:schemeClr val="accent2"/>
          </a:solidFill>
          <a:ln w="25400" cap="flat" cmpd="sng" algn="ctr">
            <a:solidFill>
              <a:srgbClr val="26267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 algn="ctr">
              <a:defRPr lang="en-us">
                <a:solidFill>
                  <a:srgbClr val="FFFFFF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Finished!</a:t>
            </a:r>
          </a:p>
        </p:txBody>
      </p:sp>
      <p:cxnSp>
        <p:nvCxnSpPr>
          <p:cNvPr id="11" name="Straight Arrow Connector 15"/>
          <p:cNvCxnSpPr>
            <a:stCxn id="9" idx="3"/>
            <a:endCxn id="3" idx="1"/>
            <a:extLst>
              <a:ext uri="smNativeData">
                <pr:smNativeData xmlns:pr="smNativeData" xmlns="" val="SMDATA_12_boZjXBMAAAAlAAAADQ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AAAAA8AAAAAQAAABQAAAAUAAAAFAAAAAEAAAAAAAAAZAAAAGQAAAACAAAAZAAAAGQAAAAVAAAAYAAAAAAAAAAAAAAADwAAACADAAAAAAAAAAAAAAEAAACgMgAAVgcAAKr4//8BAAAAAAAACQEAAABkAAAAAAAAABQAAABAHwAAAAAAACYAAAAAAAAAwOD//wAAAAAmAAAAZAAAABYAAABMAAAAAQAAAAAAAAACAAAAAAAAAAEAAAAAAAAJQQAAAAAAAAAkAAAAZAAAAGQAAAAAAAAAzMzMAAAAAABQAAAAUAAAAGQAAABkAAAAAAAAABcAAAAUAAAAAAAAAAAAAAD/fwAA/38AAAAAAAAJAAAABAAAAAAAAAAMAAAAEAAAAAAAAAAAAAAAAAAAAAAAAAAeAAAAaAAAAAAAAAAAAAAAAAAAAAAAAAAAAAAAECcAABAnAAAAAAAAAAAAAAAAAAAAAAAAAAAAAAAAAAAAAAAAAAAAAD8AAAAAAAAAwMD/AAAAAABkAAAAMgAAAAAAAABkAAAAAAAAAH9/fwAKAAAAHwAAAFQAAAD///8A////AQAAAAAAAAAAAAAAAAAAAAAAAAAAAAAAAAAAAAAAAAAAAAAAAAAAAAIAAAACzMzMAMDA/wB/f38AAAAAAAAAAAAAAAAAAAAAAAAAAAAhAAAAGAAAABQAAAAeDQAAmgsAAGoSAACbCwAAEAAAAA=="/>
              </a:ext>
            </a:extLst>
          </p:cNvCxnSpPr>
          <p:nvPr/>
        </p:nvCxnSpPr>
        <p:spPr>
          <a:xfrm>
            <a:off x="2132330" y="1885950"/>
            <a:ext cx="861060" cy="635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none" w="med" len="med"/>
            <a:tailEnd type="triangle" w="med" len="med"/>
          </a:ln>
          <a:effectLst>
            <a:outerShdw blurRad="40005" dist="22860" dir="5400000" algn="tr">
              <a:schemeClr val="tx1">
                <a:alpha val="35000"/>
              </a:schemeClr>
            </a:outerShdw>
          </a:effectLst>
        </p:spPr>
      </p:cxnSp>
      <p:cxnSp>
        <p:nvCxnSpPr>
          <p:cNvPr id="12" name="Straight Arrow Connector 17"/>
          <p:cNvCxnSpPr>
            <a:extLst>
              <a:ext uri="smNativeData">
                <pr:smNativeData xmlns:pr="smNativeData" xmlns="" val="SMDATA_12_boZjXBMAAAAlAAAADQ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AAAAA8AAAAAQAAABQAAAAUAAAAFAAAAAEAAAAAAAAAZAAAAGQAAAACAAAAZAAAAGQAAAAVAAAAYAAAAAAAAAAAAAAADwAAACADAAAAAAAAAAAAAAEAAACgMgAAVgcAAKr4//8BAAAAAAAACQEAAABkAAAAAAAAABQAAABAHwAAAAAAACYAAAAAAAAAwOD//wAAAAAmAAAAZAAAABYAAABMAAAAAQAAAAAAAAACAAAAAAAAAAEAAAAAAAAJQQAAAAAAAAAkAAAAZAAAAGQAAAAAAAAAzMzMAAAAAABQAAAAUAAAAGQAAABkAAAAAAAAABcAAAAUAAAAAAAAAAAAAAD/fwAA/38AAAAAAAAJAAAABAAAAEEARwAMAAAAEAAAAAAAAAAAAAAAAAAAAAAAAAAeAAAAaAAAAAAAAAAAAAAAAAAAAAAAAAAAAAAAECcAABAnAAAAAAAAAAAAAAAAAAAAAAAAAAAAAAAAAAAAAAAAAAAAAD8AAAAAAAAAwMD/AAAAAABkAAAAMgAAAAAAAABkAAAAAAAAAH9/fwAKAAAAHwAAAFQAAAD///8A////AQAAAAAAAAAAAAAAAAAAAAAAAAAAAAAAAAAAAAAAAAAAAAAAAAAAAAIAAAACzMzMAMDA/wB/f38AAAAAAAAAAAAAAAAAAAAAAAAAAAAhAAAAGAAAABQAAADnGwAAlw0AAOcbAAAQDwAAEAAAAA=="/>
              </a:ext>
            </a:extLst>
          </p:cNvCxnSpPr>
          <p:nvPr/>
        </p:nvCxnSpPr>
        <p:spPr>
          <a:xfrm>
            <a:off x="4535805" y="2209165"/>
            <a:ext cx="0" cy="239395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none" w="med" len="med"/>
            <a:tailEnd type="triangle" w="med" len="med"/>
          </a:ln>
          <a:effectLst>
            <a:outerShdw blurRad="40005" dist="22860" dir="5400000" algn="tr">
              <a:schemeClr val="tx1">
                <a:alpha val="35000"/>
              </a:schemeClr>
            </a:outerShdw>
          </a:effectLst>
        </p:spPr>
      </p:cxnSp>
      <p:cxnSp>
        <p:nvCxnSpPr>
          <p:cNvPr id="13" name="Straight Arrow Connector 18"/>
          <p:cNvCxnSpPr>
            <a:extLst>
              <a:ext uri="smNativeData">
                <pr:smNativeData xmlns:pr="smNativeData" xmlns="" val="SMDATA_12_boZjXBMAAAAlAAAADQ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AAAAA8AAAAAQAAABQAAAAUAAAAFAAAAAEAAAAAAAAAZAAAAGQAAAACAAAAZAAAAGQAAAAVAAAAYAAAAAAAAAAAAAAADwAAACADAAAAAAAAAAAAAAEAAACgMgAAVgcAAKr4//8BAAAAAAAACQEAAABkAAAAAAAAABQAAABAHwAAAAAAACYAAAAAAAAAwOD//wAAAAAmAAAAZAAAABYAAABMAAAAAQAAAAAAAAACAAAAAAAAAAEAAAAAAAAJQQAAAAAAAAAkAAAAZAAAAGQAAAAAAAAAzMzMAAAAAABQAAAAUAAAAGQAAABkAAAAAAAAABcAAAAUAAAAAAAAAAAAAAD/fwAA/38AAAAAAAAJAAAABAAAAEEAQQAMAAAAEAAAAAAAAAAAAAAAAAAAAAAAAAAeAAAAaAAAAAAAAAAAAAAAAAAAAAAAAAAAAAAAECcAABAnAAAAAAAAAAAAAAAAAAAAAAAAAAAAAAAAAAAAAAAAAAAAAD8AAAAAAAAAwMD/AAAAAABkAAAAMgAAAAAAAABkAAAAAAAAAH9/fwAKAAAAHwAAAFQAAAD///8A////AQAAAAAAAAAAAAAAAAAAAAAAAAAAAAAAAAAAAAAAAAAAAAAAAAAAAAIAAAACzMzMAMDA/wB/f38AAAAAAAAAAAAAAAAAAAAAAAAAAAAhAAAAGAAAABQAAADnGwAALhMAAOcbAACnFAAAEAAAAA=="/>
              </a:ext>
            </a:extLst>
          </p:cNvCxnSpPr>
          <p:nvPr/>
        </p:nvCxnSpPr>
        <p:spPr>
          <a:xfrm>
            <a:off x="4535805" y="3117850"/>
            <a:ext cx="0" cy="239395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none" w="med" len="med"/>
            <a:tailEnd type="triangle" w="med" len="med"/>
          </a:ln>
          <a:effectLst>
            <a:outerShdw blurRad="40005" dist="22860" dir="5400000" algn="tr">
              <a:schemeClr val="tx1">
                <a:alpha val="35000"/>
              </a:schemeClr>
            </a:outerShdw>
          </a:effectLst>
        </p:spPr>
      </p:cxnSp>
      <p:cxnSp>
        <p:nvCxnSpPr>
          <p:cNvPr id="14" name="Straight Arrow Connector 19"/>
          <p:cNvCxnSpPr>
            <a:stCxn id="5" idx="2"/>
            <a:endCxn id="8" idx="0"/>
            <a:extLst>
              <a:ext uri="smNativeData">
                <pr:smNativeData xmlns:pr="smNativeData" xmlns="" val="SMDATA_12_boZjXBMAAAAlAAAADQ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AAAAA8AAAAAQAAABQAAAAUAAAAFAAAAAEAAAAAAAAAZAAAAGQAAAACAAAAZAAAAGQAAAAVAAAAYAAAAAAAAAAAAAAADwAAACADAAAAAAAAAAAAAAEAAACgMgAAVgcAAKr4//8BAAAAAAAACQEAAABkAAAAAAAAABQAAABAHwAAAAAAACYAAAAAAAAAwOD//wAAAAAmAAAAZAAAABYAAABMAAAAAQAAAAAAAAACAAAAAAAAAAEAAAAAAAAJQQAAAAAAAAAkAAAAZAAAAGQAAAAAAAAAzMzMAAAAAABQAAAAUAAAAGQAAABkAAAAAAAAABcAAAAUAAAAAAAAAAAAAAD/fwAA/38AAAAAAAAJAAAABAAAAJz///8MAAAAEAAAAAAAAAAAAAAAAAAAAAAAAAAeAAAAaAAAAAAAAAAAAAAAAAAAAAAAAAAAAAAAECcAABAnAAAAAAAAAAAAAAAAAAAAAAAAAAAAAAAAAAAAAAAAAAAAAD8AAAAAAAAAwMD/AAAAAABkAAAAMgAAAAAAAABkAAAAAAAAAH9/fwAKAAAAHwAAAFQAAAD///8A////AQAAAAAAAAAAAAAAAAAAAAAAAAAAAAAAAAAAAAAAAAAAAAAAAAAAAAIAAAACzMzMAMDA/wB/f38AAAAAAAAAAAAAAAAAAAAAAAAAAAAhAAAAGAAAABQAAADoGwAAkRsAAOgbAAAKHQAAEAAAAA=="/>
              </a:ext>
            </a:extLst>
          </p:cNvCxnSpPr>
          <p:nvPr/>
        </p:nvCxnSpPr>
        <p:spPr>
          <a:xfrm>
            <a:off x="4536440" y="4481195"/>
            <a:ext cx="0" cy="239395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none" w="med" len="med"/>
            <a:tailEnd type="triangle" w="med" len="med"/>
          </a:ln>
          <a:effectLst>
            <a:outerShdw blurRad="40005" dist="22860" dir="5400000" algn="tr">
              <a:schemeClr val="tx1">
                <a:alpha val="35000"/>
              </a:schemeClr>
            </a:outerShdw>
          </a:effectLst>
        </p:spPr>
      </p:cxnSp>
      <p:cxnSp>
        <p:nvCxnSpPr>
          <p:cNvPr id="15" name="Straight Arrow Connector 20"/>
          <p:cNvCxnSpPr>
            <a:endCxn id="10" idx="1"/>
            <a:extLst>
              <a:ext uri="smNativeData">
                <pr:smNativeData xmlns:pr="smNativeData" xmlns="" val="SMDATA_12_boZjXBMAAAAlAAAADQ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AAAAA8AAAAAQAAABQAAAAUAAAAFAAAAAEAAAAAAAAAZAAAAGQAAAACAAAAZAAAAGQAAAAVAAAAYAAAAAAAAAAAAAAADwAAACADAAAAAAAAAAAAAAEAAACgMgAAVgcAAKr4//8BAAAAAAAACQEAAABkAAAAAAAAABQAAABAHwAAAAAAACYAAAAAAAAAwOD//wAAAAAmAAAAZAAAABYAAABMAAAAAQAAAAAAAAACAAAAAAAAAAEAAAAAAAAJQQAAAAAAAAAkAAAAZAAAAGQAAAAAAAAAzMzMAAAAAABQAAAAUAAAAGQAAABkAAAAAAAAABcAAAAUAAAAAAAAAAAAAAD/fwAA/38AAAAAAAAJAAAABAAAAOv///8MAAAAEAAAAAAAAAAAAAAAAAAAAAAAAAAeAAAAaAAAAAAAAAAAAAAAAAAAAAAAAAAAAAAAECcAABAnAAAAAAAAAAAAAAAAAAAAAAAAAAAAAAAAAAAAAAAAAAAAAD8AAAAAAAAAwMD/AAAAAABkAAAAMgAAAAAAAABkAAAAAAAAAH9/fwAKAAAAHwAAAFQAAAD///8A////AQAAAAAAAAAAAAAAAAAAAAAAAAAAAAAAAAAAAAAAAAAAAAAAAAAAAAIAAAACzMzMAMDA/wB/f38AAAAAAAAAAAAAAAAAAAAAAAAAAAAhAAAAGAAAABQAAAB7IwAAkiAAAO0oAACSIAAAEAAAAA=="/>
              </a:ext>
            </a:extLst>
          </p:cNvCxnSpPr>
          <p:nvPr/>
        </p:nvCxnSpPr>
        <p:spPr>
          <a:xfrm>
            <a:off x="5767705" y="5294630"/>
            <a:ext cx="885190" cy="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none" w="med" len="med"/>
            <a:tailEnd type="triangle" w="med" len="med"/>
          </a:ln>
          <a:effectLst>
            <a:outerShdw blurRad="40005" dist="22860" dir="5400000" algn="tr">
              <a:schemeClr val="tx1">
                <a:alpha val="35000"/>
              </a:schemeClr>
            </a:outerShdw>
          </a:effectLst>
        </p:spPr>
      </p:cxnSp>
      <p:sp>
        <p:nvSpPr>
          <p:cNvPr id="16" name="TextBox 23"/>
          <p:cNvSpPr>
            <a:extLst>
              <a:ext uri="smNativeData">
                <pr:smNativeData xmlns:pr="smNativeData" xmlns="" val="SMDATA_12_boZjXBMAAAAlAAAAZAAAAE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Lr61UMAAAAEAAAAAAAAAAAAAAAAAAAAAAAAAAeAAAAaAAAAAAAAAAAAAAAAAAAAAAAAAAAAAAAECcAABAnAAAAAAAAAAAAAAAAAAAAAAAAAAAAAAAAAAAAAAAAAAAAABQAAAAAAAAAwMD/AAAAAABkAAAAMgAAAAAAAABkAAAAAAAAAH9/fwAKAAAAHwAAAFQAAAC74OMF////AQAAAAAAAAAAAAAAAAAAAAAAAAAAAAAAAAAAAAAAAAAAAAAAAH9/fwCAgIADzMzMAMDA/wB/f38AAAAAAAAAAAAAAAAAAAAAAAAAAAAhAAAAGAAAABQAAAA8EAAAKB4AADUUAABtIAAAACAAAA=="/>
              </a:ext>
            </a:extLst>
          </p:cNvSpPr>
          <p:nvPr/>
        </p:nvSpPr>
        <p:spPr>
          <a:xfrm>
            <a:off x="2639060" y="4902200"/>
            <a:ext cx="645795" cy="36893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t>Yes</a:t>
            </a:r>
          </a:p>
        </p:txBody>
      </p:sp>
      <p:sp>
        <p:nvSpPr>
          <p:cNvPr id="17" name="TextBox 24"/>
          <p:cNvSpPr>
            <a:extLst>
              <a:ext uri="smNativeData">
                <pr:smNativeData xmlns:pr="smNativeData" xmlns="" val="SMDATA_12_boZjXBMAAAAlAAAAZAAAAE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QZgo0MAAAAEAAAAAAAAAAAAAAAAAAAAAAAAAAeAAAAaAAAAAAAAAAAAAAAAAAAAAAAAAAAAAAAECcAABAnAAAAAAAAAAAAAAAAAAAAAAAAAAAAAAAAAAAAAAAAAAAAABQAAAAAAAAAwMD/AAAAAABkAAAAMgAAAAAAAABkAAAAAAAAAH9/fwAKAAAAHwAAAFQAAAC74OMF////AQAAAAAAAAAAAAAAAAAAAAAAAAAAAAAAAAAAAAAAAAAAAAAAAH9/fwCAgIADzMzMAMDA/wB/f38AAAAAAAAAAAAAAAAAAAAAAAAAAAAhAAAAGAAAABQAAADTJAAAIR4AAMwoAABhIAAAACAAAA=="/>
              </a:ext>
            </a:extLst>
          </p:cNvSpPr>
          <p:nvPr/>
        </p:nvSpPr>
        <p:spPr>
          <a:xfrm>
            <a:off x="5986145" y="4897755"/>
            <a:ext cx="645795" cy="3657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t>No</a:t>
            </a:r>
          </a:p>
        </p:txBody>
      </p:sp>
      <p:cxnSp>
        <p:nvCxnSpPr>
          <p:cNvPr id="18" name="Connector: Elbow 36"/>
          <p:cNvCxnSpPr>
            <a:stCxn id="5" idx="3"/>
            <a:extLst>
              <a:ext uri="smNativeData">
                <pr:smNativeData xmlns:pr="smNativeData" xmlns="" val="SMDATA_12_boZjXBMAAAAlAAAADgAAAA0AAAAAkAAAAEgAAACQAAAASAAAAAAAAAAAAAAAAg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AAAAA8AAAAAQAAABQAAAAUAAAAFAAAAAEAAAAAAAAAZAAAAGQAAAAAAAAAZAAAAGQAAAAVAAAAYAAAAAAAAAAAAAAADwAAACADAAAAAAAAAAAAAAEAAACgMgAAVgcAAKr4//8BAAAAAAAACQEAAABkAAAAAAAAABQAAABAHwAAAAAAACYAAAAAAAAAwOD//wAAAAAmAAAAZAAAABYAAABMAAAAAQAAAAAAAAACAAAAAAAAAAEAAAAAAAAJQQAAAAAAAAAkAAAAZAAAAGQAAAAAAAAAzMzMAAAAAABQAAAAUAAAAGQAAABkAAAAAAAAABcAAAAUAAAAAAAAAAAAAAD/fwAA/38AAAAAAAAJAAAABAAAAPn///8MAAAAEAAAAAAAAAAAAAAAAAAAAAAAAAAeAAAAaAAAAAAAAAAAAAAAAAAAAAAAAAAAAAAAECcAABAnAAAAAAAAAAAAAAAAAAAAAAAAAAAAAAAAAAAAAAAAAAAAAD8AAAAAAAAAwMD/AAAAAABkAAAAMgAAAAAAAABkAAAAAAAAAH9/fwAKAAAAHwAAAFQAAAD///8A////AQAAAAAAAAAAAAAAAAAAAAAAAAAAAAAAAAAAAAAAAAAAAAAAAAAAAAIAAAACzMzMAMDA/wB/f38AAAAAAAAAAAAAAAAAAAAAAAAAAAAhAAAAGAAAABQAAAB7IwAAmwsAAMgtAAAJGAAAEAAAAA=="/>
              </a:ext>
            </a:extLst>
          </p:cNvCxnSpPr>
          <p:nvPr/>
        </p:nvCxnSpPr>
        <p:spPr>
          <a:xfrm flipV="1">
            <a:off x="5767705" y="1886585"/>
            <a:ext cx="1674495" cy="2020570"/>
          </a:xfrm>
          <a:prstGeom prst="bentConnector2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>
            <a:outerShdw blurRad="40005" dist="22860" dir="5400000" algn="tr">
              <a:schemeClr val="tx1">
                <a:alpha val="35000"/>
              </a:schemeClr>
            </a:outerShdw>
          </a:effectLst>
        </p:spPr>
      </p:cxnSp>
      <p:sp>
        <p:nvSpPr>
          <p:cNvPr id="19" name="Straight Connector 41"/>
          <p:cNvSpPr>
            <a:extLst>
              <a:ext uri="smNativeData">
                <pr:smNativeData xmlns:pr="smNativeData" xmlns="" val="SMDATA_12_boZjXB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AAAAA8AAAAAQAAABQAAAAUAAAAFAAAAAEAAAACAAAAZAAAAGQAAAAAAAAAZAAAAGQAAAAVAAAAYAAAAAAAAAAAAAAADwAAACADAAAAAAAAAAAAAAEAAACgMgAAVgcAAKr4//8BAAAAAAAACQEAAABkAAAAAAAAABQAAABAHwAAAAAAACYAAAAAAAAAwOD//wAAAAAmAAAAZAAAABYAAABMAAAAAQAAAAAAAAACAAAAAAAAAAEAAAAAAAAJQQAAAAAAAAAkAAAAZAAAAGQAAAAAAAAAzMzMAAAAAABQAAAAUAAAAGQAAABkAAAAAAAAABcAAAAUAAAAAAAAAAAAAAD/fwAA/38AAAAAAAAJAAAABAAAADQARAAMAAAAEAAAAAAAAAAAAAAAAAAAAAAAAAAeAAAAaAAAAAAAAAAAAAAAAAAAAAAAAAAAAAAAECcAABAnAAAAAAAAAAAAAAAAAAAAAAAAAAAAAAAAAAAAAAAAAAAAAD8AAAAAAAAAwMD/AAAAAABkAAAAMgAAAAAAAABkAAAAAAAAAH9/fwAKAAAAHwAAAFQAAAD///8A////AQAAAAAAAAAAAAAAAAAAAAAAAAAAAAAAAAAAAAAAAAAAAAAAAAAAAAIAAAACzMzMAMDA/wB/f38AAAAAAAAAAAAAAAAAAAAAAAAAAAAhAAAAGAAAABQAAABlJQAAmwsAAMgtAACbCwAAEAAAAA=="/>
              </a:ext>
            </a:extLst>
          </p:cNvSpPr>
          <p:nvPr/>
        </p:nvSpPr>
        <p:spPr>
          <a:xfrm>
            <a:off x="6078855" y="1886585"/>
            <a:ext cx="1363345" cy="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triangle" w="med" len="med"/>
            <a:tailEnd type="none" w="med" len="med"/>
          </a:ln>
          <a:effectLst>
            <a:outerShdw blurRad="40005" dist="22860" dir="5400000" algn="tr">
              <a:schemeClr val="tx1">
                <a:alpha val="35000"/>
              </a:schemeClr>
            </a:outerShdw>
          </a:effectLst>
        </p:spPr>
      </p:sp>
      <p:cxnSp>
        <p:nvCxnSpPr>
          <p:cNvPr id="20" name="Connector: Elbow 45"/>
          <p:cNvCxnSpPr>
            <a:stCxn id="8" idx="1"/>
            <a:extLst>
              <a:ext uri="smNativeData">
                <pr:smNativeData xmlns:pr="smNativeData" xmlns="" val="SMDATA_12_boZjXBMAAAAlAAAAD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AAAAA8AAAAAQAAABQAAAAUAAAAFAAAAAEAAAAAAAAAZAAAAGQAAAAAAAAAZAAAAGQAAAAVAAAAYAAAAAAAAAAAAAAADwAAACADAAAAAAAAAAAAAAEAAACgMgAAVgcAAKr4//8BAAAAAAAACQEAAABkAAAAAAAAABQAAABAHwAAAAAAACYAAAAAAAAAwOD//wAAAAAmAAAAZAAAABYAAABMAAAAAQAAAAAAAAACAAAAAAAAAAEAAAAAAAAJQQAAAAAAAAAkAAAAZAAAAGQAAAAAAAAAzMzMAAAAAABQAAAAUAAAAGQAAABkAAAAAAAAABcAAAAUAAAAAAAAAAAAAAD/fwAA/38AAAAAAAAJAAAABAAAAEEASwAMAAAAEAAAAAAAAAAAAAAAAAAAAAAAAAAeAAAAaAAAAAAAAAAAAAAAAAAAAAAAAAAAAAAAECcAABAnAAAAAAAAAAAAAAAAAAAAAAAAAAAAAAAAAAAAAAAAAAAAAD8AAAAAAAAAwMD/AAAAAABkAAAAMgAAAAAAAABkAAAAAAAAAH9/fwAKAAAAHwAAAFQAAAD///8A////AQAAAAAAAAAAAAAAAAAAAAAAAAAAAAAAAAAAAAAAAAAAAAAAAAAAAAIAAAACzMzMAMDA/wB/f38AAAAAAAAAAAAAAAAAAAAAAAAAAAAhAAAAGAAAABQAAAAIDwAAmwsAAFQUAACSIAAAEAAAAA=="/>
              </a:ext>
            </a:extLst>
          </p:cNvCxnSpPr>
          <p:nvPr/>
        </p:nvCxnSpPr>
        <p:spPr>
          <a:xfrm rot="10800000">
            <a:off x="2443480" y="1886585"/>
            <a:ext cx="861060" cy="3408045"/>
          </a:xfrm>
          <a:prstGeom prst="bentConnector2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>
            <a:outerShdw blurRad="40005" dist="22860" dir="5400000" algn="tr">
              <a:schemeClr val="tx1">
                <a:alpha val="35000"/>
              </a:schemeClr>
            </a:outerShdw>
          </a:effectLst>
        </p:spPr>
      </p:cxn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30B75BD9-B3A4-4938-BED8-D534392B0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D91FC-D2CE-4ABD-A773-AE48BCD1C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/>
              <a:t>The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3FEF5-AD57-4ED1-81D3-474E59785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00505BC-C2B7-42C9-B262-66BDC097BF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6356007"/>
              </p:ext>
            </p:extLst>
          </p:nvPr>
        </p:nvGraphicFramePr>
        <p:xfrm>
          <a:off x="768986" y="1635125"/>
          <a:ext cx="76777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8243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5A+8I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CAoAAHA1AADAJgAAEAAAAA=="/>
              </a:ext>
            </a:extLst>
          </p:cNvSpPr>
          <p:nvPr>
            <p:ph type="body" idx="1"/>
          </p:nvPr>
        </p:nvSpPr>
        <p:spPr>
          <a:xfrm>
            <a:off x="457200" y="1630680"/>
            <a:ext cx="8229600" cy="46685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3100" dirty="0"/>
              <a:t>Divide into smaller units (.e.g. a section of code into a subroutine or subprocedure)</a:t>
            </a:r>
          </a:p>
          <a:p>
            <a:pPr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3100" dirty="0"/>
              <a:t>Convert a subroutine to a subprocedure</a:t>
            </a:r>
          </a:p>
          <a:p>
            <a:pPr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3100" dirty="0"/>
              <a:t>Replace GOTO with structured code</a:t>
            </a:r>
          </a:p>
          <a:p>
            <a:pPr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3100" dirty="0"/>
              <a:t>Eliminate global variables</a:t>
            </a:r>
          </a:p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</p:txBody>
      </p:sp>
      <p:sp>
        <p:nvSpPr>
          <p:cNvPr id="3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STwXo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1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Common refactorings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4EFA7-678E-45A2-BDE0-D0B99A04D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99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5A+8I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CAoAAHA1AADAJgAAEAAAAA=="/>
              </a:ext>
            </a:extLst>
          </p:cNvSpPr>
          <p:nvPr>
            <p:ph type="body" idx="1"/>
          </p:nvPr>
        </p:nvSpPr>
        <p:spPr>
          <a:xfrm>
            <a:off x="457200" y="1491615"/>
            <a:ext cx="8229600" cy="8655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3100" dirty="0"/>
              <a:t>Eliminate deep nesting</a:t>
            </a:r>
          </a:p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</p:txBody>
      </p:sp>
      <p:sp>
        <p:nvSpPr>
          <p:cNvPr id="3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STwXo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1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Common refactorings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07E924-A287-4A16-9615-1EF13753D26B}"/>
              </a:ext>
            </a:extLst>
          </p:cNvPr>
          <p:cNvSpPr txBox="1"/>
          <p:nvPr/>
        </p:nvSpPr>
        <p:spPr>
          <a:xfrm>
            <a:off x="457200" y="2284324"/>
            <a:ext cx="411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kern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C                   END</a:t>
            </a:r>
          </a:p>
          <a:p>
            <a:r>
              <a:rPr lang="en-US" sz="2200" b="1" kern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C                   END</a:t>
            </a:r>
          </a:p>
          <a:p>
            <a:r>
              <a:rPr lang="en-US" sz="2200" b="1" kern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C                   END</a:t>
            </a:r>
          </a:p>
          <a:p>
            <a:r>
              <a:rPr lang="en-US" sz="2200" b="1" kern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C                   END</a:t>
            </a:r>
          </a:p>
          <a:p>
            <a:r>
              <a:rPr lang="en-US" sz="2200" b="1" kern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C                   END</a:t>
            </a:r>
          </a:p>
          <a:p>
            <a:r>
              <a:rPr lang="en-US" sz="2200" b="1" kern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C                   END</a:t>
            </a:r>
          </a:p>
          <a:p>
            <a:r>
              <a:rPr lang="en-US" sz="2200" b="1" kern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C                   END</a:t>
            </a:r>
          </a:p>
          <a:p>
            <a:r>
              <a:rPr lang="en-US" sz="2200" b="1" kern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C                   END</a:t>
            </a:r>
          </a:p>
          <a:p>
            <a:r>
              <a:rPr lang="en-US" sz="2200" b="1" kern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C                   END</a:t>
            </a:r>
          </a:p>
          <a:p>
            <a:r>
              <a:rPr lang="en-US" sz="2200" b="1" kern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C                   END</a:t>
            </a:r>
          </a:p>
          <a:p>
            <a:r>
              <a:rPr lang="en-US" sz="2200" b="1" kern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C                   END</a:t>
            </a:r>
          </a:p>
          <a:p>
            <a:r>
              <a:rPr lang="en-US" sz="2200" b="1" kern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C                   END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48C02-3AA5-4D04-925B-CA6AB023D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13</a:t>
            </a:fld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D0DD4898-D020-4452-9261-34D07AE6C19C}"/>
              </a:ext>
            </a:extLst>
          </p:cNvPr>
          <p:cNvSpPr/>
          <p:nvPr/>
        </p:nvSpPr>
        <p:spPr>
          <a:xfrm>
            <a:off x="4787265" y="3357245"/>
            <a:ext cx="3659505" cy="172212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From a real production program!</a:t>
            </a:r>
          </a:p>
        </p:txBody>
      </p:sp>
    </p:spTree>
    <p:extLst>
      <p:ext uri="{BB962C8B-B14F-4D97-AF65-F5344CB8AC3E}">
        <p14:creationId xmlns:p14="http://schemas.microsoft.com/office/powerpoint/2010/main" val="3130216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5A+8I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CAoAAHA1AADAJgAAEAAAAA=="/>
              </a:ext>
            </a:extLst>
          </p:cNvSpPr>
          <p:nvPr>
            <p:ph type="body" idx="1"/>
          </p:nvPr>
        </p:nvSpPr>
        <p:spPr>
          <a:xfrm>
            <a:off x="457200" y="1630680"/>
            <a:ext cx="8229600" cy="46685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3100" dirty="0"/>
              <a:t>Convert duplicate code into a subprocedure</a:t>
            </a:r>
          </a:p>
          <a:p>
            <a:pPr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3100" dirty="0"/>
              <a:t>Remove or rename indicators</a:t>
            </a:r>
          </a:p>
          <a:p>
            <a:pPr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3100" dirty="0"/>
              <a:t>Rename identifiers (giving better names to variables, constants, subroutines, and subprocedures)</a:t>
            </a:r>
          </a:p>
          <a:p>
            <a:pPr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3100" dirty="0"/>
              <a:t>Replace literals with named constants</a:t>
            </a:r>
          </a:p>
          <a:p>
            <a:pPr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lang="en-US" sz="3100" dirty="0"/>
          </a:p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</p:txBody>
      </p:sp>
      <p:sp>
        <p:nvSpPr>
          <p:cNvPr id="3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STwXo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1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Common refactorings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1CE55-DDCB-4579-8E82-FED278A0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41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5A+8I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CAoAAHA1AADAJgAAEAAAAA=="/>
              </a:ext>
            </a:extLst>
          </p:cNvSpPr>
          <p:nvPr>
            <p:ph type="body" idx="1"/>
          </p:nvPr>
        </p:nvSpPr>
        <p:spPr>
          <a:xfrm>
            <a:off x="457200" y="1630680"/>
            <a:ext cx="8229600" cy="46685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3100" dirty="0"/>
              <a:t>Convert RPG II/III to RPG IV (</a:t>
            </a:r>
            <a:r>
              <a:rPr lang="en-US" sz="2900" dirty="0"/>
              <a:t>CVTRPGSRC</a:t>
            </a:r>
            <a:r>
              <a:rPr lang="en-US" sz="3100" dirty="0"/>
              <a:t>)</a:t>
            </a:r>
          </a:p>
          <a:p>
            <a:pPr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3100" dirty="0"/>
              <a:t>Convert fixed-format RPG to free-form</a:t>
            </a:r>
          </a:p>
          <a:p>
            <a:pPr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3100" dirty="0"/>
              <a:t>Remove dead code (</a:t>
            </a:r>
            <a:r>
              <a:rPr lang="en-US" sz="2900" dirty="0"/>
              <a:t>RNF7031 helps</a:t>
            </a:r>
            <a:r>
              <a:rPr lang="en-US" sz="3100" dirty="0"/>
              <a:t>)</a:t>
            </a: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sz="3100" dirty="0"/>
              <a:t>Add white space</a:t>
            </a:r>
            <a:endParaRPr lang="en-US" sz="3100" dirty="0"/>
          </a:p>
          <a:p>
            <a:pPr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3100" dirty="0"/>
              <a:t>Remove commented-out code</a:t>
            </a: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sz="3100" dirty="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</p:txBody>
      </p:sp>
      <p:sp>
        <p:nvSpPr>
          <p:cNvPr id="3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STwXo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1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en-US" dirty="0" err="1"/>
              <a:t>Sorta-kinda</a:t>
            </a:r>
            <a:r>
              <a:rPr dirty="0"/>
              <a:t> </a:t>
            </a:r>
            <a:r>
              <a:rPr dirty="0" err="1"/>
              <a:t>refactorings</a:t>
            </a: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9C003-9354-4BAE-9244-290AD5E4B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D76DF-CE0F-4740-BE47-07CE78571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/>
              <a:t>Refactoring identifiers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4C133-0CE6-49EF-95D0-DA4AACCDB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 six-character names (variables, subroutines) with longer, more legible names.</a:t>
            </a:r>
          </a:p>
          <a:p>
            <a:r>
              <a:rPr lang="en-US" dirty="0" err="1"/>
              <a:t>RDi</a:t>
            </a:r>
            <a:r>
              <a:rPr lang="en-US" dirty="0"/>
              <a:t> can help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DAE39-B1DC-494B-B0D8-FB98E76EA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13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D76DF-CE0F-4740-BE47-07CE78571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/>
              <a:t>Refactoring identifiers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4C133-0CE6-49EF-95D0-DA4AACCDB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8105"/>
            <a:ext cx="8229600" cy="90551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outline view shows you where fields, variables and indicators are used.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47D248-674D-4F1F-AA6F-133D0C230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185" y="2253615"/>
            <a:ext cx="6437630" cy="41173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90DD6C-E354-43CD-BDD2-DB284DB19E0F}"/>
              </a:ext>
            </a:extLst>
          </p:cNvPr>
          <p:cNvSpPr/>
          <p:nvPr/>
        </p:nvSpPr>
        <p:spPr>
          <a:xfrm>
            <a:off x="5791835" y="1922145"/>
            <a:ext cx="2296160" cy="473583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F565B-F2DB-4A6A-85B3-3BEB4F9E5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05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D76DF-CE0F-4740-BE47-07CE78571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/>
              <a:t>Refactoring identifiers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4C133-0CE6-49EF-95D0-DA4AACCDB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8106"/>
            <a:ext cx="8229600" cy="57404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context menu includes a Refactoring submenu.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0F353E-B702-4AAC-892B-0ADC36887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07" y="1993900"/>
            <a:ext cx="5219308" cy="43198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B798DCA-0E84-473A-BC52-708F915A89F4}"/>
              </a:ext>
            </a:extLst>
          </p:cNvPr>
          <p:cNvSpPr/>
          <p:nvPr/>
        </p:nvSpPr>
        <p:spPr>
          <a:xfrm>
            <a:off x="3782695" y="5581650"/>
            <a:ext cx="3228975" cy="574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E612F-4C8D-429C-B777-5A577FC36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69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D76DF-CE0F-4740-BE47-07CE78571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/>
              <a:t>Refactoring identifiers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4C133-0CE6-49EF-95D0-DA4AACCDB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8105"/>
            <a:ext cx="8229600" cy="78930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Enter the new name.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994C0A-EED8-4868-95EF-A5F1AD13E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66" y="2352675"/>
            <a:ext cx="5666667" cy="305714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A84B8-4A70-4C83-A951-91BB03CE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8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1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What is refactoring?</a:t>
            </a: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yQkAAHA1AACsJQAAEAAAAA=="/>
              </a:ext>
            </a:extLst>
          </p:cNvSpPr>
          <p:nvPr>
            <p:ph type="body" idx="1"/>
          </p:nvPr>
        </p:nvSpPr>
        <p:spPr>
          <a:xfrm>
            <a:off x="457200" y="1563370"/>
            <a:ext cx="8229600" cy="24396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2800" dirty="0"/>
              <a:t>". . . a change made to the internal structure of the software to make it easier to understand and cheaper to modify without changing its observable behavior." - Martin Fowler, author of </a:t>
            </a:r>
            <a:r>
              <a:rPr lang="en-US" sz="2800" i="1" dirty="0"/>
              <a:t>Refactoring: Improving the Design of Existing Code</a:t>
            </a:r>
            <a:endParaRPr sz="2800" i="1" dirty="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 dirty="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 dirty="0"/>
          </a:p>
        </p:txBody>
      </p:sp>
      <p:pic>
        <p:nvPicPr>
          <p:cNvPr id="1026" name="Picture 2" descr="Image result for martin fowler">
            <a:extLst>
              <a:ext uri="{FF2B5EF4-FFF2-40B4-BE49-F238E27FC236}">
                <a16:creationId xmlns:a16="http://schemas.microsoft.com/office/drawing/2014/main" id="{5FDCB16C-9847-45BF-8349-DDDB66DC9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770" y="3703955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A4DFB-67F7-4A7B-81AC-2A985458A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76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D76DF-CE0F-4740-BE47-07CE78571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/>
              <a:t>Refactoring identifiers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4C133-0CE6-49EF-95D0-DA4AACCDB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8105"/>
            <a:ext cx="8229600" cy="64579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Click through the next panel to see what changes.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54E729-3F0C-4C25-ABA8-617054AC6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67" y="2020736"/>
            <a:ext cx="7806665" cy="4254842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C2DD38C5-92E6-43DF-ACD5-AB5BDD7FE5AF}"/>
              </a:ext>
            </a:extLst>
          </p:cNvPr>
          <p:cNvSpPr/>
          <p:nvPr/>
        </p:nvSpPr>
        <p:spPr>
          <a:xfrm rot="2213785">
            <a:off x="344094" y="3124908"/>
            <a:ext cx="2095336" cy="107632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Current code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2D7D36C-3B91-4366-92AE-3788EE51CE45}"/>
              </a:ext>
            </a:extLst>
          </p:cNvPr>
          <p:cNvSpPr/>
          <p:nvPr/>
        </p:nvSpPr>
        <p:spPr>
          <a:xfrm rot="2213785">
            <a:off x="4013756" y="3277308"/>
            <a:ext cx="2095336" cy="107632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Revised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58BFE-AD28-43F5-910A-636E1E15F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50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D76DF-CE0F-4740-BE47-07CE78571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/>
              <a:t>Refactoring literals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4C133-0CE6-49EF-95D0-DA4AACCDB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8105"/>
            <a:ext cx="8229600" cy="64579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Replace a literal with a named constant.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58BFE-AD28-43F5-910A-636E1E15F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C3F995-F682-4349-8459-097BA5C51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76" y="2514553"/>
            <a:ext cx="5457902" cy="3302260"/>
          </a:xfrm>
          <a:prstGeom prst="rect">
            <a:avLst/>
          </a:prstGeom>
        </p:spPr>
      </p:pic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F9E0867F-A610-4773-8CAD-118FCCAA2C2A}"/>
              </a:ext>
            </a:extLst>
          </p:cNvPr>
          <p:cNvSpPr/>
          <p:nvPr/>
        </p:nvSpPr>
        <p:spPr>
          <a:xfrm>
            <a:off x="5648325" y="1842770"/>
            <a:ext cx="3228975" cy="322897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New with </a:t>
            </a:r>
            <a:r>
              <a:rPr lang="en-US" sz="2800" dirty="0" err="1">
                <a:solidFill>
                  <a:srgbClr val="FF0000"/>
                </a:solidFill>
              </a:rPr>
              <a:t>RDi</a:t>
            </a:r>
            <a:r>
              <a:rPr lang="en-US" sz="2800" dirty="0">
                <a:solidFill>
                  <a:srgbClr val="FF0000"/>
                </a:solidFill>
              </a:rPr>
              <a:t> 9.6.0.6!!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518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D76DF-CE0F-4740-BE47-07CE78571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/>
              <a:t>Refactoring indicators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4C133-0CE6-49EF-95D0-DA4AACCDB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problems: </a:t>
            </a:r>
            <a:br>
              <a:rPr lang="en-US" dirty="0"/>
            </a:br>
            <a:endParaRPr lang="en-US" dirty="0"/>
          </a:p>
          <a:p>
            <a:r>
              <a:rPr lang="en-US" sz="3600" dirty="0"/>
              <a:t>Indicators are global.</a:t>
            </a:r>
            <a:br>
              <a:rPr lang="en-US" sz="3600" dirty="0"/>
            </a:br>
            <a:r>
              <a:rPr lang="en-US" dirty="0"/>
              <a:t>(Anything can change them.)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Indicators are non-descriptive.</a:t>
            </a:r>
            <a:br>
              <a:rPr lang="en-US" sz="3600" dirty="0"/>
            </a:br>
            <a:r>
              <a:rPr lang="en-US" dirty="0"/>
              <a:t>(What does *IN20 mean?)</a:t>
            </a:r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E51D1-BEB2-4AF6-9753-069B67015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20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D76DF-CE0F-4740-BE47-07CE78571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/>
              <a:t>Refactoring indicators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E51D1-BEB2-4AF6-9753-069B67015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26FC23F-1674-4054-B919-556B3B77C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179262"/>
              </p:ext>
            </p:extLst>
          </p:nvPr>
        </p:nvGraphicFramePr>
        <p:xfrm>
          <a:off x="912494" y="1396999"/>
          <a:ext cx="7319011" cy="50151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319011">
                  <a:extLst>
                    <a:ext uri="{9D8B030D-6E8A-4147-A177-3AD203B41FA5}">
                      <a16:colId xmlns:a16="http://schemas.microsoft.com/office/drawing/2014/main" val="4170630951"/>
                    </a:ext>
                  </a:extLst>
                </a:gridCol>
              </a:tblGrid>
              <a:tr h="651799">
                <a:tc>
                  <a:txBody>
                    <a:bodyPr/>
                    <a:lstStyle/>
                    <a:p>
                      <a:r>
                        <a:rPr lang="en-US" sz="3600" dirty="0"/>
                        <a:t>Techniques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253489"/>
                  </a:ext>
                </a:extLst>
              </a:tr>
              <a:tr h="6535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Replace with built-in functions </a:t>
                      </a:r>
                      <a:r>
                        <a:rPr lang="en-US" sz="1800" dirty="0"/>
                        <a:t>%EOF and %FOUND.</a:t>
                      </a:r>
                    </a:p>
                    <a:p>
                      <a:endParaRPr lang="en-US" sz="2000" dirty="0"/>
                    </a:p>
                  </a:txBody>
                  <a:tcPr>
                    <a:solidFill>
                      <a:srgbClr val="DCD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002578"/>
                  </a:ext>
                </a:extLst>
              </a:tr>
              <a:tr h="937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Remove unused indicators. (Look for RNF7031 in the compiler listing.)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907808"/>
                  </a:ext>
                </a:extLst>
              </a:tr>
              <a:tr h="6517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Use INDARA for device files.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958082"/>
                  </a:ext>
                </a:extLst>
              </a:tr>
              <a:tr h="6517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Rename numeric indicators.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071498"/>
                  </a:ext>
                </a:extLst>
              </a:tr>
              <a:tr h="6517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Move indicators out of input and output specs and into calculations.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129271"/>
                  </a:ext>
                </a:extLst>
              </a:tr>
              <a:tr h="6517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Replace conditioned literals with fields.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136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2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D76DF-CE0F-4740-BE47-07CE78571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/>
              <a:t>Refactoring indicators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4C133-0CE6-49EF-95D0-DA4AACCDB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0675"/>
            <a:ext cx="8229600" cy="42062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more information: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The New Basics: Indicators</a:t>
            </a:r>
          </a:p>
          <a:p>
            <a:pPr marL="0" indent="0">
              <a:buNone/>
            </a:pPr>
            <a:r>
              <a:rPr lang="en-US" sz="2800" dirty="0"/>
              <a:t>Jon Paris</a:t>
            </a:r>
          </a:p>
          <a:p>
            <a:pPr marL="0" indent="0">
              <a:buNone/>
            </a:pPr>
            <a:r>
              <a:rPr lang="en-US" sz="2400" dirty="0"/>
              <a:t>https://www.itjungle.com/2012/09/19/fhg091912-story01/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E51D1-BEB2-4AF6-9753-069B67015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86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ZKnSE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yQkAAHA1AAC4GAAAEAAAAA=="/>
              </a:ext>
            </a:extLst>
          </p:cNvSpPr>
          <p:nvPr>
            <p:ph type="body" idx="1"/>
          </p:nvPr>
        </p:nvSpPr>
        <p:spPr>
          <a:xfrm>
            <a:off x="457200" y="1590675"/>
            <a:ext cx="8229600" cy="44932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dirty="0"/>
              <a:t>Aim for reusability of </a:t>
            </a:r>
            <a:r>
              <a:rPr lang="en-US" b="1" i="1" dirty="0"/>
              <a:t>object</a:t>
            </a:r>
            <a:r>
              <a:rPr lang="en-US" dirty="0"/>
              <a:t> code.</a:t>
            </a: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lang="en-US" dirty="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dirty="0"/>
              <a:t>Convert inline code to a subroutine.</a:t>
            </a: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dirty="0"/>
              <a:t>Convert inline code or a subroutine into a subprocedure.</a:t>
            </a: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dirty="0"/>
              <a:t>Convert inline code or a subroutine into a called program.</a:t>
            </a: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</p:txBody>
      </p:sp>
      <p:sp>
        <p:nvSpPr>
          <p:cNvPr id="3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oAlE0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1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dirty="0"/>
              <a:t>Refactoring into routines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0B01F-CB41-43D4-AAB9-103C20308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oAlE0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1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dirty="0"/>
              <a:t>Refactoring into routines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785816-ADB4-428A-AA33-595256F1B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12" y="3141980"/>
            <a:ext cx="3182247" cy="2941955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4A8A831-B85B-45F5-AFA2-BA2A12DB8E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3197486"/>
              </p:ext>
            </p:extLst>
          </p:nvPr>
        </p:nvGraphicFramePr>
        <p:xfrm>
          <a:off x="768985" y="2019935"/>
          <a:ext cx="387477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1BC409-ED9E-414E-87FD-23227A394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40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ZKnSE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yQkAAHA1AAC4GAAAEAAAAA=="/>
              </a:ext>
            </a:extLst>
          </p:cNvSpPr>
          <p:nvPr>
            <p:ph type="body" idx="1"/>
          </p:nvPr>
        </p:nvSpPr>
        <p:spPr>
          <a:xfrm>
            <a:off x="457200" y="1590675"/>
            <a:ext cx="8229600" cy="198183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dirty="0"/>
              <a:t>Eliminate global variables.</a:t>
            </a:r>
          </a:p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lang="en-US" dirty="0"/>
          </a:p>
          <a:p>
            <a:pPr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3000" dirty="0"/>
              <a:t>Any variable that is only used within the routine becomes a local variable.</a:t>
            </a: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</p:txBody>
      </p:sp>
      <p:sp>
        <p:nvSpPr>
          <p:cNvPr id="3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oAlE0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1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dirty="0"/>
              <a:t>Refactoring into </a:t>
            </a:r>
            <a:r>
              <a:rPr lang="en-US" dirty="0"/>
              <a:t>a subprocedure</a:t>
            </a: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0B01F-CB41-43D4-AAB9-103C20308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734428-2E61-4610-B573-D23D035F6101}"/>
              </a:ext>
            </a:extLst>
          </p:cNvPr>
          <p:cNvSpPr txBox="1"/>
          <p:nvPr/>
        </p:nvSpPr>
        <p:spPr>
          <a:xfrm>
            <a:off x="840740" y="3931285"/>
            <a:ext cx="731901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kern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dcl-proc </a:t>
            </a:r>
            <a:r>
              <a:rPr lang="en-US" sz="2200" b="1" kern="1" dirty="0" err="1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CalcDiscount</a:t>
            </a:r>
            <a:r>
              <a:rPr lang="en-US" sz="2200" b="1" kern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;</a:t>
            </a:r>
          </a:p>
          <a:p>
            <a:endParaRPr lang="en-US" sz="2200" b="1" kern="1" dirty="0">
              <a:solidFill>
                <a:srgbClr val="0000FF"/>
              </a:solidFill>
              <a:latin typeface="Courier New" pitchFamily="3" charset="0"/>
              <a:cs typeface="Courier New" pitchFamily="3" charset="0"/>
            </a:endParaRPr>
          </a:p>
          <a:p>
            <a:r>
              <a:rPr lang="en-US" sz="2200" b="1" kern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dcl-s  </a:t>
            </a:r>
            <a:r>
              <a:rPr lang="en-US" sz="2200" b="1" kern="1" dirty="0" err="1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DisPct</a:t>
            </a:r>
            <a:r>
              <a:rPr lang="en-US" sz="2200" b="1" kern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  packed (3:2);</a:t>
            </a:r>
          </a:p>
          <a:p>
            <a:endParaRPr lang="en-US" sz="2200" b="1" kern="1" dirty="0">
              <a:solidFill>
                <a:srgbClr val="0000FF"/>
              </a:solidFill>
              <a:latin typeface="Courier New" pitchFamily="3" charset="0"/>
              <a:cs typeface="Courier New" pitchFamily="3" charset="0"/>
            </a:endParaRPr>
          </a:p>
          <a:p>
            <a:r>
              <a:rPr lang="en-US" sz="2200" b="1" kern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. . . more code . . .</a:t>
            </a:r>
          </a:p>
          <a:p>
            <a:endParaRPr lang="en-US" sz="2200" b="1" kern="1" dirty="0">
              <a:solidFill>
                <a:srgbClr val="0000FF"/>
              </a:solidFill>
              <a:latin typeface="Courier New" pitchFamily="3" charset="0"/>
              <a:cs typeface="Courier New" pitchFamily="3" charset="0"/>
            </a:endParaRPr>
          </a:p>
          <a:p>
            <a:r>
              <a:rPr lang="en-US" sz="2200" b="1" kern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end-proc </a:t>
            </a:r>
            <a:r>
              <a:rPr lang="en-US" sz="2200" b="1" kern="1" dirty="0" err="1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CalcDiscount</a:t>
            </a:r>
            <a:r>
              <a:rPr lang="en-US" sz="2200" b="1" kern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;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0E7D787-4EB7-402F-8F08-79B0D0CB6EB5}"/>
              </a:ext>
            </a:extLst>
          </p:cNvPr>
          <p:cNvSpPr/>
          <p:nvPr/>
        </p:nvSpPr>
        <p:spPr>
          <a:xfrm rot="10800000">
            <a:off x="6007100" y="4667597"/>
            <a:ext cx="768443" cy="2870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07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ZKnSE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yQkAAHA1AAC4GAAAEAAAAA=="/>
              </a:ext>
            </a:extLst>
          </p:cNvSpPr>
          <p:nvPr>
            <p:ph type="body" idx="1"/>
          </p:nvPr>
        </p:nvSpPr>
        <p:spPr>
          <a:xfrm>
            <a:off x="457200" y="1590675"/>
            <a:ext cx="8229600" cy="21971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dirty="0"/>
              <a:t>Eliminate global variables.</a:t>
            </a:r>
          </a:p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lang="en-US" dirty="0"/>
          </a:p>
          <a:p>
            <a:pPr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3000" dirty="0"/>
              <a:t>Any variable that is used both inside and outside the routine becomes a parameter.</a:t>
            </a:r>
            <a:endParaRPr sz="3000" dirty="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</p:txBody>
      </p:sp>
      <p:sp>
        <p:nvSpPr>
          <p:cNvPr id="3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oAlE0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1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dirty="0"/>
              <a:t>Refactoring into </a:t>
            </a:r>
            <a:r>
              <a:rPr lang="en-US" dirty="0"/>
              <a:t>a subprocedure</a:t>
            </a: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0B01F-CB41-43D4-AAB9-103C20308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0D0C79-2F88-4B2D-8736-76C4D8158615}"/>
              </a:ext>
            </a:extLst>
          </p:cNvPr>
          <p:cNvSpPr txBox="1"/>
          <p:nvPr/>
        </p:nvSpPr>
        <p:spPr>
          <a:xfrm>
            <a:off x="840740" y="3717834"/>
            <a:ext cx="731901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kern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dcl-proc </a:t>
            </a:r>
            <a:r>
              <a:rPr lang="en-US" sz="2200" b="1" kern="1" dirty="0" err="1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CalcDiscount</a:t>
            </a:r>
            <a:r>
              <a:rPr lang="en-US" sz="2200" b="1" kern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;</a:t>
            </a:r>
          </a:p>
          <a:p>
            <a:r>
              <a:rPr lang="en-US" sz="2200" b="1" kern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   dcl-pi </a:t>
            </a:r>
            <a:r>
              <a:rPr lang="en-US" sz="2200" b="1" kern="1" dirty="0" err="1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CalcDiscount</a:t>
            </a:r>
            <a:r>
              <a:rPr lang="en-US" sz="2200" b="1" kern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    packed (3:2);</a:t>
            </a:r>
          </a:p>
          <a:p>
            <a:r>
              <a:rPr lang="en-US" sz="2200" b="1" kern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      </a:t>
            </a:r>
            <a:r>
              <a:rPr lang="en-US" sz="2200" b="1" kern="1" dirty="0" err="1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DisCod</a:t>
            </a:r>
            <a:r>
              <a:rPr lang="en-US" sz="2200" b="1" kern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   packed (1) const;</a:t>
            </a:r>
          </a:p>
          <a:p>
            <a:r>
              <a:rPr lang="en-US" sz="2200" b="1" kern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      Qty      packed (5) const;</a:t>
            </a:r>
          </a:p>
          <a:p>
            <a:r>
              <a:rPr lang="en-US" sz="2200" b="1" kern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   end-pi;</a:t>
            </a:r>
          </a:p>
          <a:p>
            <a:r>
              <a:rPr lang="en-US" sz="2200" b="1" kern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   . . . more code . . .</a:t>
            </a:r>
          </a:p>
          <a:p>
            <a:r>
              <a:rPr lang="en-US" sz="2200" b="1" kern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end-proc </a:t>
            </a:r>
            <a:r>
              <a:rPr lang="en-US" sz="2200" b="1" kern="1" dirty="0" err="1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CalcDiscount</a:t>
            </a:r>
            <a:r>
              <a:rPr lang="en-US" sz="2200" b="1" kern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;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9DE0A7-CA01-442B-8DE7-25A1BD3DE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48158">
            <a:off x="6807311" y="4260098"/>
            <a:ext cx="609653" cy="67671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B9B6011C-450D-41DD-81CB-C5FF96135160}"/>
              </a:ext>
            </a:extLst>
          </p:cNvPr>
          <p:cNvSpPr/>
          <p:nvPr/>
        </p:nvSpPr>
        <p:spPr>
          <a:xfrm rot="10800000">
            <a:off x="6673757" y="4792344"/>
            <a:ext cx="768443" cy="2870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73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ZKnSE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yQkAAHA1AAC4GAAAEAAAAA=="/>
              </a:ext>
            </a:extLst>
          </p:cNvSpPr>
          <p:nvPr>
            <p:ph type="body" idx="1"/>
          </p:nvPr>
        </p:nvSpPr>
        <p:spPr>
          <a:xfrm>
            <a:off x="457200" y="1590676"/>
            <a:ext cx="8229600" cy="762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dirty="0"/>
              <a:t>Example: Move inventory.</a:t>
            </a:r>
          </a:p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lang="en-US" dirty="0"/>
          </a:p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</p:txBody>
      </p:sp>
      <p:sp>
        <p:nvSpPr>
          <p:cNvPr id="3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oAlE0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1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dirty="0"/>
              <a:t>Refactoring into routines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91886-B1F4-4D94-9055-B1E22A493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7E63235-7D46-46AA-8750-FD99D727A6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7293712"/>
              </p:ext>
            </p:extLst>
          </p:nvPr>
        </p:nvGraphicFramePr>
        <p:xfrm>
          <a:off x="878205" y="2374764"/>
          <a:ext cx="7353300" cy="4067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02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1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What is refactoring?</a:t>
            </a: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yQkAAHA1AACsJQAAEAAAAA=="/>
              </a:ext>
            </a:extLst>
          </p:cNvSpPr>
          <p:nvPr>
            <p:ph type="body" idx="1"/>
          </p:nvPr>
        </p:nvSpPr>
        <p:spPr>
          <a:xfrm>
            <a:off x="457200" y="1590676"/>
            <a:ext cx="8229600" cy="21971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dirty="0"/>
              <a:t>Nothing new</a:t>
            </a: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dirty="0"/>
              <a:t>First use of the term in publication was in September, 1990</a:t>
            </a:r>
            <a:r>
              <a:rPr lang="en-US" dirty="0"/>
              <a:t>.</a:t>
            </a:r>
            <a:endParaRPr dirty="0"/>
          </a:p>
          <a:p>
            <a:pPr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dirty="0"/>
              <a:t>Often begins with a “code smell” (red flag)</a:t>
            </a: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 dirty="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B8523C-545A-4EE0-90FC-648457189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84" y="3796256"/>
            <a:ext cx="3659505" cy="264645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572F3-3A46-450F-A9DF-C532F9E90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ZKnSE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yQkAAHA1AAC4GAAAEAAAAA=="/>
              </a:ext>
            </a:extLst>
          </p:cNvSpPr>
          <p:nvPr>
            <p:ph type="body" idx="1"/>
          </p:nvPr>
        </p:nvSpPr>
        <p:spPr>
          <a:xfrm>
            <a:off x="457200" y="1422690"/>
            <a:ext cx="7559040" cy="48244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dirty="0"/>
              <a:t>Used to test a subprocedure</a:t>
            </a:r>
          </a:p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  <a:p>
            <a:pPr marL="0" indent="0">
              <a:buNone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1600" b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	</a:t>
            </a:r>
            <a:r>
              <a:rPr lang="en-US" sz="1600" b="1" dirty="0" err="1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ctl</a:t>
            </a:r>
            <a:r>
              <a:rPr lang="en-US" sz="1600" b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-opt </a:t>
            </a:r>
            <a:r>
              <a:rPr lang="en-US" sz="1600" b="1" dirty="0" err="1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actgrp</a:t>
            </a:r>
            <a:r>
              <a:rPr lang="en-US" sz="1600" b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(*new);</a:t>
            </a:r>
          </a:p>
          <a:p>
            <a:pPr marL="0" indent="0">
              <a:buNone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lang="en-US" sz="1600" b="1" dirty="0">
              <a:solidFill>
                <a:srgbClr val="0000FF"/>
              </a:solidFill>
              <a:latin typeface="Courier New" pitchFamily="3" charset="0"/>
              <a:cs typeface="Courier New" pitchFamily="3" charset="0"/>
            </a:endParaRPr>
          </a:p>
          <a:p>
            <a:pPr marL="0" indent="0">
              <a:buNone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1600" b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	dcl-s  Rt    </a:t>
            </a:r>
            <a:r>
              <a:rPr lang="en-US" sz="1600" b="1" dirty="0" err="1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ind</a:t>
            </a:r>
            <a:r>
              <a:rPr lang="en-US" sz="1600" b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;</a:t>
            </a:r>
          </a:p>
          <a:p>
            <a:pPr marL="0" indent="0">
              <a:buNone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lang="en-US" sz="1600" b="1" dirty="0">
              <a:solidFill>
                <a:srgbClr val="0000FF"/>
              </a:solidFill>
              <a:latin typeface="Courier New" pitchFamily="3" charset="0"/>
              <a:cs typeface="Courier New" pitchFamily="3" charset="0"/>
            </a:endParaRPr>
          </a:p>
          <a:p>
            <a:pPr marL="0" indent="0">
              <a:buNone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1600" b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	*</a:t>
            </a:r>
            <a:r>
              <a:rPr lang="en-US" sz="1600" b="1" dirty="0" err="1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inlr</a:t>
            </a:r>
            <a:r>
              <a:rPr lang="en-US" sz="1600" b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 = *on;</a:t>
            </a:r>
          </a:p>
          <a:p>
            <a:pPr marL="0" indent="0">
              <a:buNone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1600" b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	Rt = </a:t>
            </a:r>
            <a:r>
              <a:rPr lang="en-US" sz="1600" b="1" dirty="0" err="1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IsPunctuation</a:t>
            </a:r>
            <a:r>
              <a:rPr lang="en-US" sz="1600" b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('X');</a:t>
            </a:r>
          </a:p>
          <a:p>
            <a:pPr marL="0" indent="0">
              <a:buNone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1600" b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	Rt = </a:t>
            </a:r>
            <a:r>
              <a:rPr lang="en-US" sz="1600" b="1" dirty="0" err="1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IsPunctuation</a:t>
            </a:r>
            <a:r>
              <a:rPr lang="en-US" sz="1600" b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(',');</a:t>
            </a:r>
          </a:p>
          <a:p>
            <a:pPr marL="0" indent="0">
              <a:buNone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1600" b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	return;</a:t>
            </a:r>
          </a:p>
          <a:p>
            <a:pPr marL="0" indent="0">
              <a:buNone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lang="en-US" sz="1600" b="1" dirty="0">
              <a:solidFill>
                <a:srgbClr val="0000FF"/>
              </a:solidFill>
              <a:latin typeface="Courier New" pitchFamily="3" charset="0"/>
              <a:cs typeface="Courier New" pitchFamily="3" charset="0"/>
            </a:endParaRPr>
          </a:p>
          <a:p>
            <a:pPr marL="0" indent="0">
              <a:buNone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1600" b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	dcl-proc  </a:t>
            </a:r>
            <a:r>
              <a:rPr lang="en-US" sz="1600" b="1" dirty="0" err="1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IsPunctuation</a:t>
            </a:r>
            <a:r>
              <a:rPr lang="en-US" sz="1600" b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;</a:t>
            </a:r>
          </a:p>
          <a:p>
            <a:pPr marL="0" indent="0">
              <a:buNone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1600" b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   		dcl-pi *n       </a:t>
            </a:r>
            <a:r>
              <a:rPr lang="en-US" sz="1600" b="1" dirty="0" err="1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ind</a:t>
            </a:r>
            <a:r>
              <a:rPr lang="en-US" sz="1600" b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;</a:t>
            </a:r>
          </a:p>
          <a:p>
            <a:pPr marL="0" indent="0">
              <a:buNone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1600" b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      		</a:t>
            </a:r>
            <a:r>
              <a:rPr lang="en-US" sz="1600" b="1" dirty="0" err="1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inChar</a:t>
            </a:r>
            <a:r>
              <a:rPr lang="en-US" sz="1600" b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      char(1)  const;</a:t>
            </a:r>
          </a:p>
          <a:p>
            <a:pPr marL="0" indent="0">
              <a:buNone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1600" b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   		end-pi;</a:t>
            </a:r>
          </a:p>
          <a:p>
            <a:pPr marL="0" indent="0">
              <a:buNone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1600" b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   		. . . more code . . .</a:t>
            </a:r>
          </a:p>
          <a:p>
            <a:pPr marL="0" indent="0">
              <a:buNone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1600" b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	end-proc  </a:t>
            </a:r>
            <a:r>
              <a:rPr lang="en-US" sz="1600" b="1" dirty="0" err="1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IsPunctuation</a:t>
            </a:r>
            <a:r>
              <a:rPr lang="en-US" sz="1600" b="1" dirty="0">
                <a:solidFill>
                  <a:srgbClr val="0000FF"/>
                </a:solidFill>
                <a:latin typeface="Courier New" pitchFamily="3" charset="0"/>
                <a:cs typeface="Courier New" pitchFamily="3" charset="0"/>
              </a:rPr>
              <a:t>;</a:t>
            </a:r>
            <a:endParaRPr sz="1600" b="1" dirty="0">
              <a:solidFill>
                <a:srgbClr val="0000FF"/>
              </a:solidFill>
              <a:latin typeface="Courier New" pitchFamily="3" charset="0"/>
              <a:cs typeface="Courier New" pitchFamily="3" charset="0"/>
            </a:endParaRP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</p:txBody>
      </p:sp>
      <p:sp>
        <p:nvSpPr>
          <p:cNvPr id="3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oAlE0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1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en-US" dirty="0"/>
              <a:t>Throw-away driver programs</a:t>
            </a: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0B01F-CB41-43D4-AAB9-103C20308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426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ZKnSE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yQkAAHA1AAC4GAAAEAAAAA=="/>
              </a:ext>
            </a:extLst>
          </p:cNvSpPr>
          <p:nvPr>
            <p:ph type="body" idx="1"/>
          </p:nvPr>
        </p:nvSpPr>
        <p:spPr>
          <a:xfrm>
            <a:off x="457200" y="1422690"/>
            <a:ext cx="7559040" cy="48244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dirty="0"/>
              <a:t>For more information . . . </a:t>
            </a: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lang="en-US" dirty="0"/>
          </a:p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2800" i="1" dirty="0"/>
              <a:t>Test Driven Development – Best Practices using Automated Tools</a:t>
            </a:r>
          </a:p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2800" dirty="0"/>
              <a:t>Barbara Morris</a:t>
            </a:r>
          </a:p>
        </p:txBody>
      </p:sp>
      <p:sp>
        <p:nvSpPr>
          <p:cNvPr id="3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oAlE0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1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en-US" dirty="0"/>
              <a:t>Throw-away driver programs</a:t>
            </a: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0B01F-CB41-43D4-AAB9-103C20308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zt3tM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i="1" dirty="0"/>
              <a:t>Refactoring GOTO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77E3B-9DE6-4D1F-AFAD-119CFF6AA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B6856E8-2961-43B7-96BD-1BAA94D932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9055958"/>
              </p:ext>
            </p:extLst>
          </p:nvPr>
        </p:nvGraphicFramePr>
        <p:xfrm>
          <a:off x="768985" y="1491615"/>
          <a:ext cx="7534275" cy="4680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91014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zt3tM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i="1"/>
              <a:t>Refactoring GOTO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uy+vM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yQkAAKMkAABuIgAAAAAAAA=="/>
              </a:ext>
            </a:extLst>
          </p:cNvSpPr>
          <p:nvPr>
            <p:ph type="body" idx="1"/>
          </p:nvPr>
        </p:nvSpPr>
        <p:spPr>
          <a:xfrm>
            <a:off x="909708" y="1590675"/>
            <a:ext cx="6339205" cy="6902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dirty="0"/>
              <a:t>Look for the classic patterns!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2CF65F-E843-4EE8-B695-63294BC7AE82}"/>
              </a:ext>
            </a:extLst>
          </p:cNvPr>
          <p:cNvGraphicFramePr>
            <a:graphicFrameLocks noGrp="1"/>
          </p:cNvGraphicFramePr>
          <p:nvPr/>
        </p:nvGraphicFramePr>
        <p:xfrm>
          <a:off x="912495" y="2280920"/>
          <a:ext cx="7462520" cy="38747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13710">
                  <a:extLst>
                    <a:ext uri="{9D8B030D-6E8A-4147-A177-3AD203B41FA5}">
                      <a16:colId xmlns:a16="http://schemas.microsoft.com/office/drawing/2014/main" val="3568152617"/>
                    </a:ext>
                  </a:extLst>
                </a:gridCol>
                <a:gridCol w="4448810">
                  <a:extLst>
                    <a:ext uri="{9D8B030D-6E8A-4147-A177-3AD203B41FA5}">
                      <a16:colId xmlns:a16="http://schemas.microsoft.com/office/drawing/2014/main" val="3624410057"/>
                    </a:ext>
                  </a:extLst>
                </a:gridCol>
              </a:tblGrid>
              <a:tr h="553539">
                <a:tc>
                  <a:txBody>
                    <a:bodyPr/>
                    <a:lstStyle/>
                    <a:p>
                      <a:r>
                        <a:rPr lang="en-US" dirty="0"/>
                        <a:t>Pattern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 codes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910142"/>
                  </a:ext>
                </a:extLst>
              </a:tr>
              <a:tr h="55353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5EA4"/>
                          </a:solidFill>
                        </a:rPr>
                        <a:t>Top-tested loop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5EA4"/>
                          </a:solidFill>
                        </a:rPr>
                        <a:t>DOW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263900"/>
                  </a:ext>
                </a:extLst>
              </a:tr>
              <a:tr h="55353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5EA4"/>
                          </a:solidFill>
                        </a:rPr>
                        <a:t>Bottom-tested loop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5EA4"/>
                          </a:solidFill>
                        </a:rPr>
                        <a:t>DOU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769222"/>
                  </a:ext>
                </a:extLst>
              </a:tr>
              <a:tr h="55353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5EA4"/>
                          </a:solidFill>
                        </a:rPr>
                        <a:t>Middle-tested loop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5EA4"/>
                          </a:solidFill>
                        </a:rPr>
                        <a:t>not implemented in RPG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704578"/>
                  </a:ext>
                </a:extLst>
              </a:tr>
              <a:tr h="55353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5EA4"/>
                          </a:solidFill>
                        </a:rPr>
                        <a:t>Counted loop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5EA4"/>
                          </a:solidFill>
                        </a:rPr>
                        <a:t>FOR, 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624096"/>
                  </a:ext>
                </a:extLst>
              </a:tr>
              <a:tr h="55353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5EA4"/>
                          </a:solidFill>
                        </a:rPr>
                        <a:t>Selection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5EA4"/>
                          </a:solidFill>
                        </a:rPr>
                        <a:t>IF/ELSEIF/ELSE/ENDIF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845197"/>
                  </a:ext>
                </a:extLst>
              </a:tr>
              <a:tr h="55353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5EA4"/>
                          </a:solidFill>
                        </a:rPr>
                        <a:t>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5EA4"/>
                          </a:solidFill>
                        </a:rPr>
                        <a:t>SELECT/WHEN/OTHER/ENDSL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077108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77E3B-9DE6-4D1F-AFAD-119CFF6AA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603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QEAAHA1AADUCAAAA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601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1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Refactoring GOTO</a:t>
            </a:r>
          </a:p>
          <a:p>
            <a:pPr marL="0" indent="0" algn="l">
              <a:buNone/>
              <a:defRPr sz="3200" i="1"/>
            </a:pPr>
            <a:r>
              <a:t>Top-tested loop</a:t>
            </a:r>
          </a:p>
        </p:txBody>
      </p:sp>
      <p:sp>
        <p:nvSpPr>
          <p:cNvPr id="3" name="Textbox1"/>
          <p:cNvSpPr txBox="1">
            <a:extLst>
              <a:ext uri="smNativeData">
                <pr:smNativeData xmlns:pr="smNativeData" xmlns="" val="SMDATA_12_boZjXB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RAgAAXAwAAHA1AADWFwAAAAAAAA=="/>
              </a:ext>
            </a:extLst>
          </p:cNvSpPr>
          <p:nvPr/>
        </p:nvSpPr>
        <p:spPr>
          <a:xfrm>
            <a:off x="457835" y="2009140"/>
            <a:ext cx="8228965" cy="186563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>
              <a:spcBef>
                <a:spcPts val="100"/>
              </a:spcBef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200" dirty="0"/>
              <a:t>C     TAGA      TAG</a:t>
            </a:r>
          </a:p>
          <a:p>
            <a:pPr>
              <a:spcBef>
                <a:spcPts val="100"/>
              </a:spcBef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200" dirty="0"/>
              <a:t>C     OPTION    CABEQ  *ZERO      TAGB</a:t>
            </a:r>
          </a:p>
          <a:p>
            <a:pPr>
              <a:spcBef>
                <a:spcPts val="100"/>
              </a:spcBef>
              <a:defRPr b="1" i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200" dirty="0"/>
              <a:t>          . . . body . . .</a:t>
            </a:r>
          </a:p>
          <a:p>
            <a:pPr>
              <a:spcBef>
                <a:spcPts val="100"/>
              </a:spcBef>
              <a:defRPr b="1" i="0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200" dirty="0"/>
              <a:t>C               GOTO   TAGA</a:t>
            </a:r>
          </a:p>
          <a:p>
            <a:pPr>
              <a:spcBef>
                <a:spcPts val="100"/>
              </a:spcBef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200" dirty="0"/>
              <a:t>C     TAGB      TAG</a:t>
            </a:r>
          </a:p>
        </p:txBody>
      </p:sp>
      <p:sp>
        <p:nvSpPr>
          <p:cNvPr id="4" name="Textbox2"/>
          <p:cNvSpPr txBox="1">
            <a:extLst>
              <a:ext uri="smNativeData">
                <pr:smNativeData xmlns:pr="smNativeData" xmlns="" val="SMDATA_12_boZjXB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RAgAAfBoAAHA1AADYJgAAAAAAAA=="/>
              </a:ext>
            </a:extLst>
          </p:cNvSpPr>
          <p:nvPr/>
        </p:nvSpPr>
        <p:spPr>
          <a:xfrm>
            <a:off x="2204085" y="4305300"/>
            <a:ext cx="6482715" cy="20091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>
              <a:spcBef>
                <a:spcPts val="100"/>
              </a:spcBef>
              <a:defRPr b="1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400" dirty="0" err="1"/>
              <a:t>dow</a:t>
            </a:r>
            <a:r>
              <a:rPr sz="2400" dirty="0"/>
              <a:t> Option &lt;&gt; *zero;</a:t>
            </a:r>
          </a:p>
          <a:p>
            <a:pPr>
              <a:spcBef>
                <a:spcPts val="100"/>
              </a:spcBef>
              <a:defRPr b="1" i="1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400" dirty="0"/>
              <a:t>. . . body . . .</a:t>
            </a:r>
          </a:p>
          <a:p>
            <a:pPr>
              <a:spcBef>
                <a:spcPts val="100"/>
              </a:spcBef>
              <a:defRPr b="1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400" dirty="0" err="1"/>
              <a:t>enddo</a:t>
            </a:r>
            <a:r>
              <a:rPr sz="2400" dirty="0"/>
              <a:t>;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611DC7E-7520-4EF2-8BD9-36011210FA8F}"/>
              </a:ext>
            </a:extLst>
          </p:cNvPr>
          <p:cNvSpPr/>
          <p:nvPr/>
        </p:nvSpPr>
        <p:spPr>
          <a:xfrm rot="7794976">
            <a:off x="3826841" y="1950259"/>
            <a:ext cx="768443" cy="2870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B81D393-E6A1-4EDB-A605-7B125833684E}"/>
              </a:ext>
            </a:extLst>
          </p:cNvPr>
          <p:cNvSpPr/>
          <p:nvPr/>
        </p:nvSpPr>
        <p:spPr>
          <a:xfrm rot="7794976">
            <a:off x="4472636" y="3903283"/>
            <a:ext cx="768443" cy="2870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D06FD-D52A-4341-B193-C4E6724D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QP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QEAAHA1AADUCAAAA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601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1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Refactoring GOTO</a:t>
            </a:r>
          </a:p>
          <a:p>
            <a:pPr marL="0" indent="0" algn="l">
              <a:buNone/>
              <a:defRPr sz="3200" i="1"/>
            </a:pPr>
            <a:r>
              <a:t>Bottom-tested loop</a:t>
            </a:r>
          </a:p>
        </p:txBody>
      </p:sp>
      <p:sp>
        <p:nvSpPr>
          <p:cNvPr id="3" name="Textbox1"/>
          <p:cNvSpPr txBox="1">
            <a:extLst>
              <a:ext uri="smNativeData">
                <pr:smNativeData xmlns:pr="smNativeData" xmlns="" val="SMDATA_12_boZjXB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BQP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RAgAAXAwAAHA1AADWFwAAAAAAAA=="/>
              </a:ext>
            </a:extLst>
          </p:cNvSpPr>
          <p:nvPr/>
        </p:nvSpPr>
        <p:spPr>
          <a:xfrm>
            <a:off x="457835" y="2009140"/>
            <a:ext cx="8228965" cy="186563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>
              <a:spcBef>
                <a:spcPts val="100"/>
              </a:spcBef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200" dirty="0"/>
              <a:t>C     TAGA      TAG</a:t>
            </a:r>
          </a:p>
          <a:p>
            <a:pPr>
              <a:spcBef>
                <a:spcPts val="100"/>
              </a:spcBef>
              <a:defRPr b="1" i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200" dirty="0"/>
              <a:t>          . . . body . . .</a:t>
            </a:r>
          </a:p>
          <a:p>
            <a:pPr>
              <a:spcBef>
                <a:spcPts val="100"/>
              </a:spcBef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200" dirty="0"/>
              <a:t>C     OPTION    CABNE  *ZERO      TAGA</a:t>
            </a:r>
          </a:p>
          <a:p>
            <a:pPr>
              <a:spcBef>
                <a:spcPts val="100"/>
              </a:spcBef>
              <a:defRPr b="1"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endParaRPr dirty="0"/>
          </a:p>
        </p:txBody>
      </p:sp>
      <p:sp>
        <p:nvSpPr>
          <p:cNvPr id="4" name="Textbox2"/>
          <p:cNvSpPr txBox="1">
            <a:extLst>
              <a:ext uri="smNativeData">
                <pr:smNativeData xmlns:pr="smNativeData" xmlns="" val="SMDATA_12_boZjXB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BQP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RAgAAfBoAAHA1AADYJgAAAAAAAA=="/>
              </a:ext>
            </a:extLst>
          </p:cNvSpPr>
          <p:nvPr/>
        </p:nvSpPr>
        <p:spPr>
          <a:xfrm>
            <a:off x="2204085" y="4305300"/>
            <a:ext cx="6482715" cy="20091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>
              <a:spcBef>
                <a:spcPts val="100"/>
              </a:spcBef>
              <a:defRPr b="1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400" dirty="0" err="1"/>
              <a:t>dou</a:t>
            </a:r>
            <a:r>
              <a:rPr sz="2400" dirty="0"/>
              <a:t> Option = *zero;</a:t>
            </a:r>
          </a:p>
          <a:p>
            <a:pPr>
              <a:spcBef>
                <a:spcPts val="100"/>
              </a:spcBef>
              <a:defRPr b="1" i="1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400" dirty="0"/>
              <a:t>. . . body . . .</a:t>
            </a:r>
          </a:p>
          <a:p>
            <a:pPr>
              <a:spcBef>
                <a:spcPts val="100"/>
              </a:spcBef>
              <a:defRPr b="1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400" dirty="0" err="1"/>
              <a:t>enddo</a:t>
            </a:r>
            <a:r>
              <a:rPr sz="2400" dirty="0"/>
              <a:t>;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0A80DF5-FF05-42CD-966A-D1716B06A287}"/>
              </a:ext>
            </a:extLst>
          </p:cNvPr>
          <p:cNvSpPr/>
          <p:nvPr/>
        </p:nvSpPr>
        <p:spPr>
          <a:xfrm rot="7794976">
            <a:off x="3932958" y="2351706"/>
            <a:ext cx="576653" cy="2870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E40D71A-517B-4AD5-AAFB-81AAFE7FCAB6}"/>
              </a:ext>
            </a:extLst>
          </p:cNvPr>
          <p:cNvSpPr/>
          <p:nvPr/>
        </p:nvSpPr>
        <p:spPr>
          <a:xfrm rot="7794976">
            <a:off x="4357241" y="4012070"/>
            <a:ext cx="576654" cy="2870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83A14-C945-47D4-97A7-1A713E59C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QEAAHA1AADUCAAAA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601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1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Refactoring GOTO</a:t>
            </a:r>
          </a:p>
          <a:p>
            <a:pPr marL="0" indent="0" algn="l">
              <a:buNone/>
              <a:defRPr sz="3200" i="1"/>
            </a:pPr>
            <a:r>
              <a:t>Middle-tested loop</a:t>
            </a:r>
          </a:p>
        </p:txBody>
      </p:sp>
      <p:sp>
        <p:nvSpPr>
          <p:cNvPr id="3" name="Textbox1"/>
          <p:cNvSpPr txBox="1">
            <a:extLst>
              <a:ext uri="smNativeData">
                <pr:smNativeData xmlns:pr="smNativeData" xmlns="" val="SMDATA_12_boZjXB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RAgAAMAsAAHA1AACqFgAAAAAAAA=="/>
              </a:ext>
            </a:extLst>
          </p:cNvSpPr>
          <p:nvPr/>
        </p:nvSpPr>
        <p:spPr>
          <a:xfrm>
            <a:off x="457835" y="1635125"/>
            <a:ext cx="8228965" cy="2158364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200" dirty="0"/>
              <a:t>C     TAGA      TAG</a:t>
            </a:r>
          </a:p>
          <a:p>
            <a:pPr>
              <a:defRPr b="1" i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200" dirty="0"/>
              <a:t>          . . . body - 1 or more times . . .</a:t>
            </a:r>
          </a:p>
          <a:p>
            <a:pPr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200" dirty="0"/>
              <a:t>C     POS       CABEQ  *ZERO      TAGB</a:t>
            </a:r>
          </a:p>
          <a:p>
            <a:pPr>
              <a:defRPr b="1" i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200" dirty="0"/>
              <a:t>          . . . body - 0 or more times . . .</a:t>
            </a:r>
          </a:p>
          <a:p>
            <a:pPr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200" dirty="0"/>
              <a:t>C               GOTO   TAGA</a:t>
            </a:r>
          </a:p>
          <a:p>
            <a:pPr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200" dirty="0"/>
              <a:t>C     TAGB      TAG</a:t>
            </a:r>
          </a:p>
          <a:p>
            <a:pPr>
              <a:spcBef>
                <a:spcPts val="100"/>
              </a:spcBef>
              <a:defRPr b="1"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endParaRPr dirty="0"/>
          </a:p>
        </p:txBody>
      </p:sp>
      <p:sp>
        <p:nvSpPr>
          <p:cNvPr id="4" name="Textbox2"/>
          <p:cNvSpPr txBox="1">
            <a:extLst>
              <a:ext uri="smNativeData">
                <pr:smNativeData xmlns:pr="smNativeData" xmlns="" val="SMDATA_12_boZjXB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Q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RAgAAIBkAAHA1AABnJgAAAAAAAA=="/>
              </a:ext>
            </a:extLst>
          </p:cNvSpPr>
          <p:nvPr/>
        </p:nvSpPr>
        <p:spPr>
          <a:xfrm>
            <a:off x="1701800" y="3931285"/>
            <a:ext cx="6985000" cy="2651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>
              <a:defRPr b="1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400" dirty="0" err="1"/>
              <a:t>dow</a:t>
            </a:r>
            <a:r>
              <a:rPr sz="2400" dirty="0"/>
              <a:t> ’1’;</a:t>
            </a:r>
          </a:p>
          <a:p>
            <a:pPr>
              <a:defRPr b="1" i="1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400" dirty="0"/>
              <a:t>. . . body - 1 or more times . . .</a:t>
            </a:r>
          </a:p>
          <a:p>
            <a:pPr>
              <a:defRPr b="1" i="0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400" dirty="0"/>
              <a:t>if pos = *zero;</a:t>
            </a:r>
          </a:p>
          <a:p>
            <a:pPr>
              <a:defRPr b="1" i="0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400" dirty="0"/>
              <a:t>   leave;</a:t>
            </a:r>
          </a:p>
          <a:p>
            <a:pPr>
              <a:defRPr b="1" i="0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400" dirty="0"/>
              <a:t>endif;</a:t>
            </a:r>
          </a:p>
          <a:p>
            <a:pPr>
              <a:defRPr b="1" i="1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400" dirty="0"/>
              <a:t>. . . body - 0 or more times . . .</a:t>
            </a:r>
          </a:p>
          <a:p>
            <a:pPr>
              <a:defRPr b="1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400" dirty="0" err="1"/>
              <a:t>enddo</a:t>
            </a:r>
            <a:r>
              <a:rPr sz="2400" dirty="0"/>
              <a:t>;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A1D47-77BC-41DC-8392-245213AA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QP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QEAAHA1AADUCAAAA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601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1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Refactoring GOTO</a:t>
            </a:r>
          </a:p>
          <a:p>
            <a:pPr marL="0" indent="0" algn="l">
              <a:buNone/>
              <a:defRPr sz="3200" i="1"/>
            </a:pPr>
            <a:r>
              <a:t>Counted loop</a:t>
            </a:r>
          </a:p>
        </p:txBody>
      </p:sp>
      <p:sp>
        <p:nvSpPr>
          <p:cNvPr id="3" name="Textbox1"/>
          <p:cNvSpPr txBox="1">
            <a:extLst>
              <a:ext uri="smNativeData">
                <pr:smNativeData xmlns:pr="smNativeData" xmlns="" val="SMDATA_12_boZjXB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BQP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RAgAAMAsAAHA1AAD0FgAAAAAAAA=="/>
              </a:ext>
            </a:extLst>
          </p:cNvSpPr>
          <p:nvPr/>
        </p:nvSpPr>
        <p:spPr>
          <a:xfrm>
            <a:off x="457835" y="1818640"/>
            <a:ext cx="8228965" cy="19126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200" dirty="0"/>
              <a:t>C               Z-ADD  1          NDX</a:t>
            </a:r>
          </a:p>
          <a:p>
            <a:pPr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200" dirty="0"/>
              <a:t>C     TAGA      TAG</a:t>
            </a:r>
          </a:p>
          <a:p>
            <a:pPr>
              <a:defRPr b="1" i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200" dirty="0"/>
              <a:t>          . . . body . . .</a:t>
            </a:r>
          </a:p>
          <a:p>
            <a:pPr>
              <a:defRPr b="1" i="0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200" dirty="0"/>
              <a:t>C               ADD    1          NDX</a:t>
            </a:r>
          </a:p>
          <a:p>
            <a:pPr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200" dirty="0"/>
              <a:t>C     NDX       CABLE  12         TAGA</a:t>
            </a:r>
          </a:p>
          <a:p>
            <a:pPr>
              <a:spcBef>
                <a:spcPts val="100"/>
              </a:spcBef>
              <a:defRPr b="1"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endParaRPr dirty="0"/>
          </a:p>
        </p:txBody>
      </p:sp>
      <p:sp>
        <p:nvSpPr>
          <p:cNvPr id="4" name="Textbox2"/>
          <p:cNvSpPr txBox="1">
            <a:extLst>
              <a:ext uri="smNativeData">
                <pr:smNativeData xmlns:pr="smNativeData" xmlns="" val="SMDATA_12_boZjXB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BQP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RAgAAUBkAAHA1AADjJQAAAAAAAA=="/>
              </a:ext>
            </a:extLst>
          </p:cNvSpPr>
          <p:nvPr/>
        </p:nvSpPr>
        <p:spPr>
          <a:xfrm>
            <a:off x="1343025" y="3731260"/>
            <a:ext cx="6170930" cy="27832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>
              <a:defRPr b="1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400" dirty="0"/>
              <a:t>dcl-c  </a:t>
            </a:r>
            <a:r>
              <a:rPr sz="2400" dirty="0" err="1"/>
              <a:t>NbrOfRegions</a:t>
            </a:r>
            <a:r>
              <a:rPr sz="2400" dirty="0"/>
              <a:t>   const(12);</a:t>
            </a:r>
          </a:p>
          <a:p>
            <a:pPr>
              <a:defRPr b="1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endParaRPr sz="2400" dirty="0"/>
          </a:p>
          <a:p>
            <a:pPr>
              <a:defRPr b="1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400" dirty="0"/>
              <a:t>for </a:t>
            </a:r>
            <a:r>
              <a:rPr sz="2400" dirty="0" err="1"/>
              <a:t>ndx</a:t>
            </a:r>
            <a:r>
              <a:rPr sz="2400" dirty="0"/>
              <a:t> = 1 to </a:t>
            </a:r>
            <a:r>
              <a:rPr sz="2400" dirty="0" err="1"/>
              <a:t>NbrOfRegions</a:t>
            </a:r>
            <a:r>
              <a:rPr sz="2400" dirty="0"/>
              <a:t>;</a:t>
            </a:r>
          </a:p>
          <a:p>
            <a:pPr>
              <a:defRPr b="1" i="1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400" dirty="0"/>
              <a:t>. . . body . . .</a:t>
            </a:r>
          </a:p>
          <a:p>
            <a:pPr>
              <a:defRPr b="1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400" dirty="0" err="1"/>
              <a:t>endfor</a:t>
            </a:r>
            <a:r>
              <a:rPr sz="2400" dirty="0"/>
              <a:t>;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59DB9A-C660-4867-89F6-7FF4A958F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05989-C905-472D-A5C7-2EF1AE477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>
                <a:solidFill>
                  <a:srgbClr val="000000"/>
                </a:solidFill>
                <a:cs typeface="Arial" pitchFamily="2" charset="0"/>
              </a:rPr>
              <a:t>Refactoring GOTO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306BA-F5E5-4E09-BEF1-5DD8D00C5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Selection </a:t>
            </a:r>
            <a:r>
              <a:rPr lang="en-US" sz="2000" dirty="0"/>
              <a:t>(IF/ELSE/SELECT/WHEN)</a:t>
            </a:r>
            <a:r>
              <a:rPr lang="en-US" dirty="0"/>
              <a:t> considerations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many lines are between the GOTO and the TAG?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Is the code between the GOTO and the TAG a cohesive unit? (Does it perform one—and only one—task?)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B8E68-B91A-49C4-9F9B-D51970A2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078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QEAAHA1AADUCAAAAAAAAA=="/>
              </a:ext>
            </a:extLst>
          </p:cNvSpPr>
          <p:nvPr>
            <p:ph type="title"/>
          </p:nvPr>
        </p:nvSpPr>
        <p:spPr>
          <a:xfrm>
            <a:off x="457200" y="274956"/>
            <a:ext cx="8229600" cy="9296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1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dirty="0"/>
              <a:t>Refactoring GOTO</a:t>
            </a:r>
          </a:p>
        </p:txBody>
      </p:sp>
      <p:sp>
        <p:nvSpPr>
          <p:cNvPr id="3" name="Textbox1"/>
          <p:cNvSpPr txBox="1">
            <a:extLst>
              <a:ext uri="smNativeData">
                <pr:smNativeData xmlns:pr="smNativeData" xmlns="" val="SMDATA_12_boZjXB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RAgAAMAsAAHA1AACqFgAAAAAAAA=="/>
              </a:ext>
            </a:extLst>
          </p:cNvSpPr>
          <p:nvPr/>
        </p:nvSpPr>
        <p:spPr>
          <a:xfrm>
            <a:off x="457835" y="1635125"/>
            <a:ext cx="8228965" cy="129159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200" dirty="0"/>
              <a:t>C     </a:t>
            </a:r>
            <a:r>
              <a:rPr lang="en-US" sz="2200" dirty="0"/>
              <a:t>CUSCLS</a:t>
            </a:r>
            <a:r>
              <a:rPr sz="2200" dirty="0"/>
              <a:t>    CAB</a:t>
            </a:r>
            <a:r>
              <a:rPr lang="en-US" sz="2200" dirty="0"/>
              <a:t>NE</a:t>
            </a:r>
            <a:r>
              <a:rPr sz="2200" dirty="0"/>
              <a:t>  </a:t>
            </a:r>
            <a:r>
              <a:rPr lang="en-US" sz="2200" dirty="0"/>
              <a:t>'A'</a:t>
            </a:r>
            <a:r>
              <a:rPr sz="2200" dirty="0"/>
              <a:t>      </a:t>
            </a:r>
            <a:r>
              <a:rPr lang="en-US" sz="2200" dirty="0"/>
              <a:t>NOTA</a:t>
            </a:r>
            <a:endParaRPr sz="2200" dirty="0"/>
          </a:p>
          <a:p>
            <a:pPr>
              <a:defRPr b="1" i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200" dirty="0"/>
              <a:t>          . . . body . . .</a:t>
            </a:r>
          </a:p>
          <a:p>
            <a:pPr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200" dirty="0"/>
              <a:t>C     </a:t>
            </a:r>
            <a:r>
              <a:rPr lang="en-US" sz="2200" dirty="0"/>
              <a:t>NOTA</a:t>
            </a:r>
            <a:r>
              <a:rPr sz="2200" dirty="0"/>
              <a:t>      TAG</a:t>
            </a:r>
          </a:p>
          <a:p>
            <a:pPr>
              <a:spcBef>
                <a:spcPts val="100"/>
              </a:spcBef>
              <a:defRPr b="1"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endParaRPr dirty="0"/>
          </a:p>
        </p:txBody>
      </p:sp>
      <p:sp>
        <p:nvSpPr>
          <p:cNvPr id="4" name="Textbox2"/>
          <p:cNvSpPr txBox="1">
            <a:extLst>
              <a:ext uri="smNativeData">
                <pr:smNativeData xmlns:pr="smNativeData" xmlns="" val="SMDATA_12_boZjXB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Q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RAgAAIBkAAHA1AABnJgAAAAAAAA=="/>
              </a:ext>
            </a:extLst>
          </p:cNvSpPr>
          <p:nvPr/>
        </p:nvSpPr>
        <p:spPr>
          <a:xfrm>
            <a:off x="457835" y="3070225"/>
            <a:ext cx="8228965" cy="2651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>
              <a:defRPr b="1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endParaRPr sz="2400" dirty="0"/>
          </a:p>
        </p:txBody>
      </p:sp>
      <p:sp>
        <p:nvSpPr>
          <p:cNvPr id="5" name="Textbox2">
            <a:extLst>
              <a:ext uri="{FF2B5EF4-FFF2-40B4-BE49-F238E27FC236}">
                <a16:creationId xmlns:a16="http://schemas.microsoft.com/office/drawing/2014/main" id="{D378AAAD-1473-4534-9075-C1B8D9895E32}"/>
              </a:ext>
            </a:extLst>
          </p:cNvPr>
          <p:cNvSpPr txBox="1">
            <a:extLst>
              <a:ext uri="smNativeData">
                <pr:smNativeData xmlns:pr="smNativeData" xmlns="" val="SMDATA_12_boZjXB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Q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RAgAAIBkAAHA1AABnJgAAAAAAAA=="/>
              </a:ext>
            </a:extLst>
          </p:cNvSpPr>
          <p:nvPr/>
        </p:nvSpPr>
        <p:spPr>
          <a:xfrm>
            <a:off x="2299335" y="3421608"/>
            <a:ext cx="4545330" cy="129159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>
              <a:defRPr b="1" i="0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400" dirty="0"/>
              <a:t>if </a:t>
            </a:r>
            <a:r>
              <a:rPr lang="en-US" sz="2400" dirty="0" err="1"/>
              <a:t>CusCls</a:t>
            </a:r>
            <a:r>
              <a:rPr sz="2400" dirty="0"/>
              <a:t> = </a:t>
            </a:r>
            <a:r>
              <a:rPr lang="en-US" sz="2400" dirty="0"/>
              <a:t>'A'</a:t>
            </a:r>
            <a:r>
              <a:rPr sz="2400" dirty="0"/>
              <a:t>;</a:t>
            </a:r>
          </a:p>
          <a:p>
            <a:pPr>
              <a:defRPr b="1" i="1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2400" dirty="0"/>
              <a:t>   </a:t>
            </a:r>
            <a:r>
              <a:rPr sz="2400" dirty="0"/>
              <a:t>. . . body . . .</a:t>
            </a:r>
          </a:p>
          <a:p>
            <a:pPr>
              <a:defRPr b="1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400" dirty="0"/>
              <a:t>end</a:t>
            </a:r>
            <a:r>
              <a:rPr lang="en-US" sz="2400" dirty="0"/>
              <a:t>if</a:t>
            </a:r>
            <a:r>
              <a:rPr sz="2400" dirty="0"/>
              <a:t>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F0F3C-5859-4E09-8CF6-9C3C6363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65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1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What is refactoring?</a:t>
            </a: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yQkAAHA1AACsJQAAAAAAAA=="/>
              </a:ext>
            </a:extLst>
          </p:cNvSpPr>
          <p:nvPr>
            <p:ph type="body" idx="1"/>
          </p:nvPr>
        </p:nvSpPr>
        <p:spPr>
          <a:xfrm>
            <a:off x="457200" y="1590675"/>
            <a:ext cx="8229600" cy="45332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dirty="0"/>
              <a:t>For e</a:t>
            </a:r>
            <a:r>
              <a:rPr dirty="0"/>
              <a:t>xample:</a:t>
            </a: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dirty="0"/>
              <a:t>Replacing an outdated feature (the </a:t>
            </a:r>
            <a:r>
              <a:rPr lang="en-US" dirty="0"/>
              <a:t>SUBST</a:t>
            </a:r>
            <a:r>
              <a:rPr dirty="0"/>
              <a:t> opcode) with a newer feature (the %SUBST function)</a:t>
            </a: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dirty="0"/>
              <a:t>Renaming variables to longer, more-descriptive names</a:t>
            </a: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dirty="0"/>
              <a:t>Creating a subprocedure from a section of code</a:t>
            </a: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0813A-F3EA-4C5B-B87B-5E9FF5C2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QEAAHA1AADUCAAAAAAAAA=="/>
              </a:ext>
            </a:extLst>
          </p:cNvSpPr>
          <p:nvPr>
            <p:ph type="title"/>
          </p:nvPr>
        </p:nvSpPr>
        <p:spPr>
          <a:xfrm>
            <a:off x="457200" y="274956"/>
            <a:ext cx="8229600" cy="9296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1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dirty="0"/>
              <a:t>Refactoring GOTO</a:t>
            </a:r>
          </a:p>
        </p:txBody>
      </p:sp>
      <p:sp>
        <p:nvSpPr>
          <p:cNvPr id="3" name="Textbox1"/>
          <p:cNvSpPr txBox="1">
            <a:extLst>
              <a:ext uri="smNativeData">
                <pr:smNativeData xmlns:pr="smNativeData" xmlns="" val="SMDATA_12_boZjXB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RAgAAMAsAAHA1AACqFgAAAAAAAA=="/>
              </a:ext>
            </a:extLst>
          </p:cNvSpPr>
          <p:nvPr/>
        </p:nvSpPr>
        <p:spPr>
          <a:xfrm>
            <a:off x="457835" y="1635125"/>
            <a:ext cx="8228965" cy="2224406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200" dirty="0"/>
              <a:t>C     </a:t>
            </a:r>
            <a:r>
              <a:rPr lang="en-US" sz="2200" dirty="0"/>
              <a:t>CUSCLS</a:t>
            </a:r>
            <a:r>
              <a:rPr sz="2200" dirty="0"/>
              <a:t>    CAB</a:t>
            </a:r>
            <a:r>
              <a:rPr lang="en-US" sz="2200" dirty="0"/>
              <a:t>NE</a:t>
            </a:r>
            <a:r>
              <a:rPr sz="2200" dirty="0"/>
              <a:t>  </a:t>
            </a:r>
            <a:r>
              <a:rPr lang="en-US" sz="2200" dirty="0"/>
              <a:t>'A'</a:t>
            </a:r>
            <a:r>
              <a:rPr sz="2200" dirty="0"/>
              <a:t>      </a:t>
            </a:r>
            <a:r>
              <a:rPr lang="en-US" sz="2200" dirty="0"/>
              <a:t>NOTA</a:t>
            </a:r>
            <a:endParaRPr sz="2200" dirty="0"/>
          </a:p>
          <a:p>
            <a:pPr>
              <a:defRPr b="1" i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200" dirty="0"/>
              <a:t>          . . . body </a:t>
            </a:r>
            <a:r>
              <a:rPr lang="en-US" sz="2200" dirty="0"/>
              <a:t>1 </a:t>
            </a:r>
            <a:r>
              <a:rPr sz="2200" dirty="0"/>
              <a:t>. . .</a:t>
            </a:r>
            <a:endParaRPr lang="en-US" sz="2200" dirty="0"/>
          </a:p>
          <a:p>
            <a:pPr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2200" dirty="0"/>
              <a:t>C               GOTO            TAG10</a:t>
            </a:r>
          </a:p>
          <a:p>
            <a:pPr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200" dirty="0"/>
              <a:t>C     </a:t>
            </a:r>
            <a:r>
              <a:rPr lang="en-US" sz="2200" dirty="0"/>
              <a:t>NOTA</a:t>
            </a:r>
            <a:r>
              <a:rPr sz="2200" dirty="0"/>
              <a:t>      TAG</a:t>
            </a:r>
            <a:endParaRPr lang="en-US" sz="2200" dirty="0"/>
          </a:p>
          <a:p>
            <a:pPr>
              <a:defRPr b="1" i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2200" dirty="0"/>
              <a:t>          . . . body 2 . . .</a:t>
            </a:r>
          </a:p>
          <a:p>
            <a:pPr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2200" dirty="0"/>
              <a:t>C     TAG10     TAG</a:t>
            </a:r>
          </a:p>
          <a:p>
            <a:pPr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endParaRPr sz="2200" dirty="0"/>
          </a:p>
          <a:p>
            <a:pPr>
              <a:spcBef>
                <a:spcPts val="100"/>
              </a:spcBef>
              <a:defRPr b="1"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endParaRPr dirty="0"/>
          </a:p>
        </p:txBody>
      </p:sp>
      <p:sp>
        <p:nvSpPr>
          <p:cNvPr id="5" name="Textbox2">
            <a:extLst>
              <a:ext uri="{FF2B5EF4-FFF2-40B4-BE49-F238E27FC236}">
                <a16:creationId xmlns:a16="http://schemas.microsoft.com/office/drawing/2014/main" id="{D378AAAD-1473-4534-9075-C1B8D9895E32}"/>
              </a:ext>
            </a:extLst>
          </p:cNvPr>
          <p:cNvSpPr txBox="1">
            <a:extLst>
              <a:ext uri="smNativeData">
                <pr:smNativeData xmlns:pr="smNativeData" xmlns="" val="SMDATA_12_boZjXB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Q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RAgAAIBkAAHA1AABnJgAAAAAAAA=="/>
              </a:ext>
            </a:extLst>
          </p:cNvSpPr>
          <p:nvPr/>
        </p:nvSpPr>
        <p:spPr>
          <a:xfrm>
            <a:off x="2299335" y="3931285"/>
            <a:ext cx="4545330" cy="25831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>
              <a:defRPr b="1" i="0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400" dirty="0"/>
              <a:t>if </a:t>
            </a:r>
            <a:r>
              <a:rPr lang="en-US" sz="2400" dirty="0" err="1"/>
              <a:t>CusCls</a:t>
            </a:r>
            <a:r>
              <a:rPr sz="2400" dirty="0"/>
              <a:t> = </a:t>
            </a:r>
            <a:r>
              <a:rPr lang="en-US" sz="2400" dirty="0"/>
              <a:t>'A'</a:t>
            </a:r>
            <a:r>
              <a:rPr sz="2400" dirty="0"/>
              <a:t>;</a:t>
            </a:r>
          </a:p>
          <a:p>
            <a:pPr>
              <a:defRPr b="1" i="1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2400" dirty="0"/>
              <a:t>   . . . body 1 . . .</a:t>
            </a:r>
            <a:endParaRPr lang="en-US" sz="2400" dirty="0">
              <a:solidFill>
                <a:srgbClr val="007F00"/>
              </a:solidFill>
              <a:latin typeface="Courier New" pitchFamily="3" charset="0"/>
              <a:cs typeface="Courier New" pitchFamily="3" charset="0"/>
            </a:endParaRPr>
          </a:p>
          <a:p>
            <a:pPr>
              <a:defRPr b="1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2400" dirty="0"/>
              <a:t>else;</a:t>
            </a:r>
          </a:p>
          <a:p>
            <a:pPr>
              <a:defRPr b="1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2400" dirty="0"/>
              <a:t>   . . . body 2 . . .</a:t>
            </a:r>
          </a:p>
          <a:p>
            <a:pPr>
              <a:defRPr b="1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sz="2400" dirty="0"/>
              <a:t>end</a:t>
            </a:r>
            <a:r>
              <a:rPr lang="en-US" sz="2400" dirty="0"/>
              <a:t>if</a:t>
            </a:r>
            <a:r>
              <a:rPr sz="2400" dirty="0"/>
              <a:t>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6FD6C-E4B2-4C82-99AB-66C39175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180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Oqd20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1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en-US" dirty="0"/>
              <a:t>The Overlap Problem</a:t>
            </a:r>
            <a:endParaRPr dirty="0"/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pXcxE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yQkAAHA1AACsJQAAEAAAAA=="/>
              </a:ext>
            </a:extLst>
          </p:cNvSpPr>
          <p:nvPr>
            <p:ph type="body" idx="1"/>
          </p:nvPr>
        </p:nvSpPr>
        <p:spPr>
          <a:xfrm>
            <a:off x="457200" y="1348105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dirty="0"/>
              <a:t>Occurs when GOTO or TAG is between another GOTO/TAG pair.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18C1CD-7005-43DA-95DA-02AACCFFB011}"/>
              </a:ext>
            </a:extLst>
          </p:cNvPr>
          <p:cNvSpPr txBox="1"/>
          <p:nvPr/>
        </p:nvSpPr>
        <p:spPr>
          <a:xfrm>
            <a:off x="791210" y="3632101"/>
            <a:ext cx="33254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TAG TAGA</a:t>
            </a:r>
          </a:p>
          <a:p>
            <a:endParaRPr lang="en-US" dirty="0"/>
          </a:p>
          <a:p>
            <a:r>
              <a:rPr lang="en-US" dirty="0"/>
              <a:t>TAG TAGB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GOTO TAGB</a:t>
            </a:r>
          </a:p>
          <a:p>
            <a:endParaRPr lang="en-US" dirty="0"/>
          </a:p>
          <a:p>
            <a:r>
              <a:rPr lang="en-US" dirty="0"/>
              <a:t>GOTO TAGA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963E16-BD0F-4E03-A656-6A2766CD6644}"/>
              </a:ext>
            </a:extLst>
          </p:cNvPr>
          <p:cNvSpPr txBox="1"/>
          <p:nvPr/>
        </p:nvSpPr>
        <p:spPr>
          <a:xfrm>
            <a:off x="4762500" y="3619937"/>
            <a:ext cx="3756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TAG TAGA</a:t>
            </a:r>
          </a:p>
          <a:p>
            <a:endParaRPr lang="en-US" dirty="0"/>
          </a:p>
          <a:p>
            <a:r>
              <a:rPr lang="en-US" dirty="0"/>
              <a:t>TAG TAGB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GOTO TAGA</a:t>
            </a:r>
          </a:p>
          <a:p>
            <a:endParaRPr lang="en-US" dirty="0"/>
          </a:p>
          <a:p>
            <a:r>
              <a:rPr lang="en-US" dirty="0"/>
              <a:t>GOTO TAGB</a:t>
            </a:r>
          </a:p>
        </p:txBody>
      </p:sp>
      <p:sp>
        <p:nvSpPr>
          <p:cNvPr id="7" name="Arrow: Bent-Up 6">
            <a:extLst>
              <a:ext uri="{FF2B5EF4-FFF2-40B4-BE49-F238E27FC236}">
                <a16:creationId xmlns:a16="http://schemas.microsoft.com/office/drawing/2014/main" id="{A1F6E8B9-C109-40FE-AA2D-F8AA895B9EBE}"/>
              </a:ext>
            </a:extLst>
          </p:cNvPr>
          <p:cNvSpPr/>
          <p:nvPr/>
        </p:nvSpPr>
        <p:spPr>
          <a:xfrm rot="16200000">
            <a:off x="2950688" y="4080570"/>
            <a:ext cx="1148079" cy="394653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Bent-Up 7">
            <a:extLst>
              <a:ext uri="{FF2B5EF4-FFF2-40B4-BE49-F238E27FC236}">
                <a16:creationId xmlns:a16="http://schemas.microsoft.com/office/drawing/2014/main" id="{DC9F0B97-1F78-413A-B05C-22B56E22A610}"/>
              </a:ext>
            </a:extLst>
          </p:cNvPr>
          <p:cNvSpPr/>
          <p:nvPr/>
        </p:nvSpPr>
        <p:spPr>
          <a:xfrm rot="16200000">
            <a:off x="2591910" y="4331713"/>
            <a:ext cx="502287" cy="394653"/>
          </a:xfrm>
          <a:prstGeom prst="bent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Bent-Up 8">
            <a:extLst>
              <a:ext uri="{FF2B5EF4-FFF2-40B4-BE49-F238E27FC236}">
                <a16:creationId xmlns:a16="http://schemas.microsoft.com/office/drawing/2014/main" id="{0AAE6AC5-0440-448C-B603-E2A670513338}"/>
              </a:ext>
            </a:extLst>
          </p:cNvPr>
          <p:cNvSpPr/>
          <p:nvPr/>
        </p:nvSpPr>
        <p:spPr>
          <a:xfrm rot="5400000" flipV="1">
            <a:off x="2663666" y="4798121"/>
            <a:ext cx="1722120" cy="394652"/>
          </a:xfrm>
          <a:prstGeom prst="bentUpArrow">
            <a:avLst>
              <a:gd name="adj1" fmla="val 25000"/>
              <a:gd name="adj2" fmla="val 27249"/>
              <a:gd name="adj3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Bent-Up 9">
            <a:extLst>
              <a:ext uri="{FF2B5EF4-FFF2-40B4-BE49-F238E27FC236}">
                <a16:creationId xmlns:a16="http://schemas.microsoft.com/office/drawing/2014/main" id="{F038384A-66A5-4570-901D-1B3163DAA73D}"/>
              </a:ext>
            </a:extLst>
          </p:cNvPr>
          <p:cNvSpPr/>
          <p:nvPr/>
        </p:nvSpPr>
        <p:spPr>
          <a:xfrm rot="5400000" flipV="1">
            <a:off x="2578188" y="4847726"/>
            <a:ext cx="529733" cy="394654"/>
          </a:xfrm>
          <a:prstGeom prst="bent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Bent-Up 10">
            <a:extLst>
              <a:ext uri="{FF2B5EF4-FFF2-40B4-BE49-F238E27FC236}">
                <a16:creationId xmlns:a16="http://schemas.microsoft.com/office/drawing/2014/main" id="{29685C47-54EF-4AD1-A05B-59F281EAE9B0}"/>
              </a:ext>
            </a:extLst>
          </p:cNvPr>
          <p:cNvSpPr/>
          <p:nvPr/>
        </p:nvSpPr>
        <p:spPr>
          <a:xfrm rot="16200000">
            <a:off x="6359049" y="3865305"/>
            <a:ext cx="717549" cy="394653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Bent-Up 11">
            <a:extLst>
              <a:ext uri="{FF2B5EF4-FFF2-40B4-BE49-F238E27FC236}">
                <a16:creationId xmlns:a16="http://schemas.microsoft.com/office/drawing/2014/main" id="{9E794EBF-9CEE-49D4-A4F8-CC9395A062AF}"/>
              </a:ext>
            </a:extLst>
          </p:cNvPr>
          <p:cNvSpPr/>
          <p:nvPr/>
        </p:nvSpPr>
        <p:spPr>
          <a:xfrm rot="5400000" flipV="1">
            <a:off x="6323175" y="4618733"/>
            <a:ext cx="789300" cy="394652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8CBBC76F-CAA5-4062-AA2E-86E99185B4C4}"/>
              </a:ext>
            </a:extLst>
          </p:cNvPr>
          <p:cNvSpPr/>
          <p:nvPr/>
        </p:nvSpPr>
        <p:spPr>
          <a:xfrm rot="16200000">
            <a:off x="7112479" y="4475216"/>
            <a:ext cx="789299" cy="394653"/>
          </a:xfrm>
          <a:prstGeom prst="bent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Bent-Up 13">
            <a:extLst>
              <a:ext uri="{FF2B5EF4-FFF2-40B4-BE49-F238E27FC236}">
                <a16:creationId xmlns:a16="http://schemas.microsoft.com/office/drawing/2014/main" id="{9B25D369-DCBC-4BA4-ABC8-1CE83C8D0858}"/>
              </a:ext>
            </a:extLst>
          </p:cNvPr>
          <p:cNvSpPr/>
          <p:nvPr/>
        </p:nvSpPr>
        <p:spPr>
          <a:xfrm rot="16200000" flipH="1">
            <a:off x="7148353" y="5228652"/>
            <a:ext cx="717549" cy="394653"/>
          </a:xfrm>
          <a:prstGeom prst="bent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36AEB3-1C25-43E5-B719-64F9BDA12427}"/>
              </a:ext>
            </a:extLst>
          </p:cNvPr>
          <p:cNvSpPr txBox="1"/>
          <p:nvPr/>
        </p:nvSpPr>
        <p:spPr>
          <a:xfrm>
            <a:off x="768985" y="2823825"/>
            <a:ext cx="2834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This is OK.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20A7B0-9AA8-41F2-A37C-BC9AEAEFD214}"/>
              </a:ext>
            </a:extLst>
          </p:cNvPr>
          <p:cNvSpPr txBox="1"/>
          <p:nvPr/>
        </p:nvSpPr>
        <p:spPr>
          <a:xfrm>
            <a:off x="4715510" y="2823825"/>
            <a:ext cx="2834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This is spaghetti.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8E6B9-B211-4083-ACC7-FD7A04348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Oqd20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1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en-US" dirty="0"/>
              <a:t>The Overlap Problem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18C1CD-7005-43DA-95DA-02AACCFFB011}"/>
              </a:ext>
            </a:extLst>
          </p:cNvPr>
          <p:cNvSpPr txBox="1"/>
          <p:nvPr/>
        </p:nvSpPr>
        <p:spPr>
          <a:xfrm>
            <a:off x="661351" y="2723614"/>
            <a:ext cx="33254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TAG TAGA</a:t>
            </a:r>
          </a:p>
          <a:p>
            <a:endParaRPr lang="en-US" dirty="0"/>
          </a:p>
          <a:p>
            <a:r>
              <a:rPr lang="en-US" dirty="0"/>
              <a:t>TAG TAGB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GOTO TAGB</a:t>
            </a:r>
          </a:p>
          <a:p>
            <a:endParaRPr lang="en-US" dirty="0"/>
          </a:p>
          <a:p>
            <a:r>
              <a:rPr lang="en-US" dirty="0"/>
              <a:t>GOTO TAGA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963E16-BD0F-4E03-A656-6A2766CD6644}"/>
              </a:ext>
            </a:extLst>
          </p:cNvPr>
          <p:cNvSpPr txBox="1"/>
          <p:nvPr/>
        </p:nvSpPr>
        <p:spPr>
          <a:xfrm>
            <a:off x="5181917" y="2711450"/>
            <a:ext cx="21056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dou</a:t>
            </a:r>
            <a:r>
              <a:rPr lang="en-US" dirty="0"/>
              <a:t> . . .</a:t>
            </a:r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dou</a:t>
            </a:r>
            <a:r>
              <a:rPr lang="en-US" dirty="0"/>
              <a:t> . . 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enddo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enddo</a:t>
            </a:r>
            <a:endParaRPr lang="en-US" dirty="0"/>
          </a:p>
        </p:txBody>
      </p:sp>
      <p:sp>
        <p:nvSpPr>
          <p:cNvPr id="7" name="Arrow: Bent-Up 6">
            <a:extLst>
              <a:ext uri="{FF2B5EF4-FFF2-40B4-BE49-F238E27FC236}">
                <a16:creationId xmlns:a16="http://schemas.microsoft.com/office/drawing/2014/main" id="{A1F6E8B9-C109-40FE-AA2D-F8AA895B9EBE}"/>
              </a:ext>
            </a:extLst>
          </p:cNvPr>
          <p:cNvSpPr/>
          <p:nvPr/>
        </p:nvSpPr>
        <p:spPr>
          <a:xfrm rot="16200000">
            <a:off x="2820829" y="3172083"/>
            <a:ext cx="1148079" cy="394653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Bent-Up 7">
            <a:extLst>
              <a:ext uri="{FF2B5EF4-FFF2-40B4-BE49-F238E27FC236}">
                <a16:creationId xmlns:a16="http://schemas.microsoft.com/office/drawing/2014/main" id="{DC9F0B97-1F78-413A-B05C-22B56E22A610}"/>
              </a:ext>
            </a:extLst>
          </p:cNvPr>
          <p:cNvSpPr/>
          <p:nvPr/>
        </p:nvSpPr>
        <p:spPr>
          <a:xfrm rot="16200000">
            <a:off x="2462051" y="3423226"/>
            <a:ext cx="502287" cy="394653"/>
          </a:xfrm>
          <a:prstGeom prst="bent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Bent-Up 8">
            <a:extLst>
              <a:ext uri="{FF2B5EF4-FFF2-40B4-BE49-F238E27FC236}">
                <a16:creationId xmlns:a16="http://schemas.microsoft.com/office/drawing/2014/main" id="{0AAE6AC5-0440-448C-B603-E2A670513338}"/>
              </a:ext>
            </a:extLst>
          </p:cNvPr>
          <p:cNvSpPr/>
          <p:nvPr/>
        </p:nvSpPr>
        <p:spPr>
          <a:xfrm rot="5400000" flipV="1">
            <a:off x="2533807" y="3889634"/>
            <a:ext cx="1722120" cy="394652"/>
          </a:xfrm>
          <a:prstGeom prst="bentUpArrow">
            <a:avLst>
              <a:gd name="adj1" fmla="val 25000"/>
              <a:gd name="adj2" fmla="val 27249"/>
              <a:gd name="adj3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Bent-Up 9">
            <a:extLst>
              <a:ext uri="{FF2B5EF4-FFF2-40B4-BE49-F238E27FC236}">
                <a16:creationId xmlns:a16="http://schemas.microsoft.com/office/drawing/2014/main" id="{F038384A-66A5-4570-901D-1B3163DAA73D}"/>
              </a:ext>
            </a:extLst>
          </p:cNvPr>
          <p:cNvSpPr/>
          <p:nvPr/>
        </p:nvSpPr>
        <p:spPr>
          <a:xfrm rot="5400000" flipV="1">
            <a:off x="2448329" y="3939239"/>
            <a:ext cx="529733" cy="394654"/>
          </a:xfrm>
          <a:prstGeom prst="bent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AC1FDF-FD03-408D-B902-CC332ED45293}"/>
              </a:ext>
            </a:extLst>
          </p:cNvPr>
          <p:cNvSpPr txBox="1"/>
          <p:nvPr/>
        </p:nvSpPr>
        <p:spPr>
          <a:xfrm>
            <a:off x="757871" y="1993900"/>
            <a:ext cx="2834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This . . 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DDEC6-A0A6-4ACB-8FCB-6F1AB38DE992}"/>
              </a:ext>
            </a:extLst>
          </p:cNvPr>
          <p:cNvSpPr txBox="1"/>
          <p:nvPr/>
        </p:nvSpPr>
        <p:spPr>
          <a:xfrm>
            <a:off x="5181916" y="1993900"/>
            <a:ext cx="2834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. . . becomes this: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3AC7A3-7678-4339-8119-9A0D48233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238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Oqd20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1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en-US" dirty="0"/>
              <a:t>The Overlap Problem</a:t>
            </a:r>
            <a:endParaRPr dirty="0"/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pXcxE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yQkAAHA1AACsJQAAEAAAAA=="/>
              </a:ext>
            </a:extLst>
          </p:cNvSpPr>
          <p:nvPr>
            <p:ph type="body" idx="1"/>
          </p:nvPr>
        </p:nvSpPr>
        <p:spPr>
          <a:xfrm>
            <a:off x="457200" y="1348105"/>
            <a:ext cx="8229600" cy="6579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dirty="0">
                <a:solidFill>
                  <a:srgbClr val="0070C0"/>
                </a:solidFill>
              </a:rPr>
              <a:t>But what do you do with this?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963E16-BD0F-4E03-A656-6A2766CD6644}"/>
              </a:ext>
            </a:extLst>
          </p:cNvPr>
          <p:cNvSpPr txBox="1"/>
          <p:nvPr/>
        </p:nvSpPr>
        <p:spPr>
          <a:xfrm>
            <a:off x="625475" y="2783205"/>
            <a:ext cx="3756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TAG TAGA</a:t>
            </a:r>
          </a:p>
          <a:p>
            <a:endParaRPr lang="en-US" dirty="0"/>
          </a:p>
          <a:p>
            <a:r>
              <a:rPr lang="en-US" dirty="0"/>
              <a:t>TAG TAGB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GOTO TAGA</a:t>
            </a:r>
          </a:p>
          <a:p>
            <a:endParaRPr lang="en-US" dirty="0"/>
          </a:p>
          <a:p>
            <a:r>
              <a:rPr lang="en-US" dirty="0"/>
              <a:t>GOTO TAGB</a:t>
            </a:r>
          </a:p>
        </p:txBody>
      </p:sp>
      <p:sp>
        <p:nvSpPr>
          <p:cNvPr id="11" name="Arrow: Bent-Up 10">
            <a:extLst>
              <a:ext uri="{FF2B5EF4-FFF2-40B4-BE49-F238E27FC236}">
                <a16:creationId xmlns:a16="http://schemas.microsoft.com/office/drawing/2014/main" id="{29685C47-54EF-4AD1-A05B-59F281EAE9B0}"/>
              </a:ext>
            </a:extLst>
          </p:cNvPr>
          <p:cNvSpPr/>
          <p:nvPr/>
        </p:nvSpPr>
        <p:spPr>
          <a:xfrm rot="16200000">
            <a:off x="2222024" y="3028573"/>
            <a:ext cx="717549" cy="394653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Bent-Up 11">
            <a:extLst>
              <a:ext uri="{FF2B5EF4-FFF2-40B4-BE49-F238E27FC236}">
                <a16:creationId xmlns:a16="http://schemas.microsoft.com/office/drawing/2014/main" id="{9E794EBF-9CEE-49D4-A4F8-CC9395A062AF}"/>
              </a:ext>
            </a:extLst>
          </p:cNvPr>
          <p:cNvSpPr/>
          <p:nvPr/>
        </p:nvSpPr>
        <p:spPr>
          <a:xfrm rot="5400000" flipV="1">
            <a:off x="2186150" y="3782001"/>
            <a:ext cx="789300" cy="394652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8CBBC76F-CAA5-4062-AA2E-86E99185B4C4}"/>
              </a:ext>
            </a:extLst>
          </p:cNvPr>
          <p:cNvSpPr/>
          <p:nvPr/>
        </p:nvSpPr>
        <p:spPr>
          <a:xfrm rot="16200000">
            <a:off x="2975454" y="3638484"/>
            <a:ext cx="789299" cy="394653"/>
          </a:xfrm>
          <a:prstGeom prst="bent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Bent-Up 13">
            <a:extLst>
              <a:ext uri="{FF2B5EF4-FFF2-40B4-BE49-F238E27FC236}">
                <a16:creationId xmlns:a16="http://schemas.microsoft.com/office/drawing/2014/main" id="{9B25D369-DCBC-4BA4-ABC8-1CE83C8D0858}"/>
              </a:ext>
            </a:extLst>
          </p:cNvPr>
          <p:cNvSpPr/>
          <p:nvPr/>
        </p:nvSpPr>
        <p:spPr>
          <a:xfrm rot="16200000" flipH="1">
            <a:off x="3011328" y="4391920"/>
            <a:ext cx="717549" cy="394653"/>
          </a:xfrm>
          <a:prstGeom prst="bent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503A1F-F3BB-45DD-A4E6-1BA1C26A9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05" y="2083336"/>
            <a:ext cx="3048942" cy="443112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88505-C20A-4B0A-87F0-3B0B78980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698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W6b0o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yQkAAHA1AAC4GAAAEAAAAA=="/>
              </a:ext>
            </a:extLst>
          </p:cNvSpPr>
          <p:nvPr>
            <p:ph type="body" idx="1"/>
          </p:nvPr>
        </p:nvSpPr>
        <p:spPr>
          <a:xfrm>
            <a:off x="457200" y="1590675"/>
            <a:ext cx="8229600" cy="24276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514350" marR="0" indent="-5143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dirty="0"/>
              <a:t>There are no hard and fast rules.</a:t>
            </a:r>
          </a:p>
          <a:p>
            <a:pPr marL="514350" marR="0" indent="-5143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dirty="0"/>
              <a:t>Sometimes you get lucky.</a:t>
            </a:r>
            <a:endParaRPr dirty="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</p:txBody>
      </p:sp>
      <p:sp>
        <p:nvSpPr>
          <p:cNvPr id="3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3GYwc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1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en-US" dirty="0"/>
              <a:t>The Overlap Problem</a:t>
            </a: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BC0E1-5E53-45EA-A664-964BC9753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QEAAHA1AADUCAAAAAAAAA=="/>
              </a:ext>
            </a:extLst>
          </p:cNvSpPr>
          <p:nvPr>
            <p:ph type="title"/>
          </p:nvPr>
        </p:nvSpPr>
        <p:spPr>
          <a:xfrm>
            <a:off x="457200" y="274956"/>
            <a:ext cx="8229600" cy="9296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1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en-US" dirty="0"/>
              <a:t>The Overlap Problem</a:t>
            </a:r>
            <a:endParaRPr dirty="0"/>
          </a:p>
        </p:txBody>
      </p:sp>
      <p:sp>
        <p:nvSpPr>
          <p:cNvPr id="3" name="Textbox1"/>
          <p:cNvSpPr txBox="1">
            <a:extLst>
              <a:ext uri="smNativeData">
                <pr:smNativeData xmlns:pr="smNativeData" xmlns="" val="SMDATA_12_boZjXB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RAgAAMAsAAHA1AACqFgAAAAAAAA=="/>
              </a:ext>
            </a:extLst>
          </p:cNvSpPr>
          <p:nvPr/>
        </p:nvSpPr>
        <p:spPr>
          <a:xfrm>
            <a:off x="457835" y="1419860"/>
            <a:ext cx="8228965" cy="2224406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2200" dirty="0"/>
              <a:t>C     TAGA      TAG</a:t>
            </a:r>
          </a:p>
          <a:p>
            <a:pPr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2200" dirty="0"/>
              <a:t>          . . . body 1 . . .</a:t>
            </a:r>
          </a:p>
          <a:p>
            <a:pPr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2200" dirty="0"/>
              <a:t>C     ERRFLG    CABNE  *BLANKS  TAGB</a:t>
            </a:r>
          </a:p>
          <a:p>
            <a:pPr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2200" dirty="0"/>
              <a:t>          . . . body 2 . . .</a:t>
            </a:r>
          </a:p>
          <a:p>
            <a:pPr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2200" dirty="0"/>
              <a:t>C     TOTAL1    CABLT  LIMIT    TAGA</a:t>
            </a:r>
          </a:p>
          <a:p>
            <a:pPr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2200" dirty="0"/>
              <a:t>C     TAGB      TAG</a:t>
            </a:r>
            <a:endParaRPr sz="2200" dirty="0"/>
          </a:p>
          <a:p>
            <a:pPr>
              <a:spcBef>
                <a:spcPts val="100"/>
              </a:spcBef>
              <a:defRPr b="1"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endParaRPr dirty="0"/>
          </a:p>
        </p:txBody>
      </p:sp>
      <p:sp>
        <p:nvSpPr>
          <p:cNvPr id="5" name="Textbox2">
            <a:extLst>
              <a:ext uri="{FF2B5EF4-FFF2-40B4-BE49-F238E27FC236}">
                <a16:creationId xmlns:a16="http://schemas.microsoft.com/office/drawing/2014/main" id="{D378AAAD-1473-4534-9075-C1B8D9895E32}"/>
              </a:ext>
            </a:extLst>
          </p:cNvPr>
          <p:cNvSpPr txBox="1">
            <a:extLst>
              <a:ext uri="smNativeData">
                <pr:smNativeData xmlns:pr="smNativeData" xmlns="" val="SMDATA_12_boZjXB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Q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RAgAAIBkAAHA1AABnJgAAAAAAAA=="/>
              </a:ext>
            </a:extLst>
          </p:cNvSpPr>
          <p:nvPr/>
        </p:nvSpPr>
        <p:spPr>
          <a:xfrm>
            <a:off x="1988820" y="3787775"/>
            <a:ext cx="5022850" cy="25831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>
              <a:defRPr b="1" i="0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2400" dirty="0" err="1"/>
              <a:t>dou</a:t>
            </a:r>
            <a:r>
              <a:rPr lang="en-US" sz="2400" dirty="0"/>
              <a:t> Total1 &gt;= Limit;</a:t>
            </a:r>
          </a:p>
          <a:p>
            <a:pPr>
              <a:defRPr b="1" i="0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2400" dirty="0"/>
              <a:t>   . . . body 1 . . .</a:t>
            </a:r>
          </a:p>
          <a:p>
            <a:pPr>
              <a:defRPr b="1" i="0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2400" dirty="0"/>
              <a:t>   if </a:t>
            </a:r>
            <a:r>
              <a:rPr lang="en-US" sz="2400" dirty="0" err="1"/>
              <a:t>ErrFlg</a:t>
            </a:r>
            <a:r>
              <a:rPr lang="en-US" sz="2400" dirty="0"/>
              <a:t> &lt;&gt; *blanks;</a:t>
            </a:r>
          </a:p>
          <a:p>
            <a:pPr>
              <a:defRPr b="1" i="0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2400" dirty="0"/>
              <a:t>      leave;</a:t>
            </a:r>
          </a:p>
          <a:p>
            <a:pPr>
              <a:defRPr b="1" i="0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2400" dirty="0"/>
              <a:t>   endif;</a:t>
            </a:r>
          </a:p>
          <a:p>
            <a:pPr>
              <a:defRPr b="1" i="0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2400" dirty="0"/>
              <a:t>   . . . body 2 . . .</a:t>
            </a:r>
          </a:p>
          <a:p>
            <a:pPr>
              <a:defRPr b="1" i="0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2400" dirty="0" err="1"/>
              <a:t>enddo</a:t>
            </a:r>
            <a:r>
              <a:rPr lang="en-US" sz="2400" dirty="0"/>
              <a:t>;</a:t>
            </a:r>
            <a:endParaRPr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64C9E-969F-468A-B4CB-3B974595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45</a:t>
            </a:fld>
            <a:endParaRPr lang="en-US"/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CEBC3FA9-095B-49A6-B94B-AA3B11BEBEA2}"/>
              </a:ext>
            </a:extLst>
          </p:cNvPr>
          <p:cNvSpPr/>
          <p:nvPr/>
        </p:nvSpPr>
        <p:spPr>
          <a:xfrm rot="16200000">
            <a:off x="6886098" y="1724818"/>
            <a:ext cx="717549" cy="394653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Bent-Up 6">
            <a:extLst>
              <a:ext uri="{FF2B5EF4-FFF2-40B4-BE49-F238E27FC236}">
                <a16:creationId xmlns:a16="http://schemas.microsoft.com/office/drawing/2014/main" id="{AAF925AD-D478-4AFC-9355-FB8ED4BD1BBE}"/>
              </a:ext>
            </a:extLst>
          </p:cNvPr>
          <p:cNvSpPr/>
          <p:nvPr/>
        </p:nvSpPr>
        <p:spPr>
          <a:xfrm rot="5400000" flipV="1">
            <a:off x="6850224" y="2478246"/>
            <a:ext cx="789300" cy="394652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Bent-Up 7">
            <a:extLst>
              <a:ext uri="{FF2B5EF4-FFF2-40B4-BE49-F238E27FC236}">
                <a16:creationId xmlns:a16="http://schemas.microsoft.com/office/drawing/2014/main" id="{AA3695FF-5D0E-48D2-8FB7-6D1F5B9661EB}"/>
              </a:ext>
            </a:extLst>
          </p:cNvPr>
          <p:cNvSpPr/>
          <p:nvPr/>
        </p:nvSpPr>
        <p:spPr>
          <a:xfrm rot="16200000">
            <a:off x="7496019" y="2406494"/>
            <a:ext cx="789299" cy="394653"/>
          </a:xfrm>
          <a:prstGeom prst="bent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Bent-Up 8">
            <a:extLst>
              <a:ext uri="{FF2B5EF4-FFF2-40B4-BE49-F238E27FC236}">
                <a16:creationId xmlns:a16="http://schemas.microsoft.com/office/drawing/2014/main" id="{12D9FC96-F9CD-4ED5-AB31-F4A9AA1AFE6B}"/>
              </a:ext>
            </a:extLst>
          </p:cNvPr>
          <p:cNvSpPr/>
          <p:nvPr/>
        </p:nvSpPr>
        <p:spPr>
          <a:xfrm rot="16200000" flipH="1">
            <a:off x="7531894" y="2872895"/>
            <a:ext cx="717549" cy="394653"/>
          </a:xfrm>
          <a:prstGeom prst="bent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065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W6b0o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yQkAAHA1AAC4GAAAEAAAAA=="/>
              </a:ext>
            </a:extLst>
          </p:cNvSpPr>
          <p:nvPr>
            <p:ph type="body" idx="1"/>
          </p:nvPr>
        </p:nvSpPr>
        <p:spPr>
          <a:xfrm>
            <a:off x="457200" y="1590675"/>
            <a:ext cx="8229600" cy="198183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514350" marR="0" indent="-5143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dirty="0"/>
              <a:t>There are no hard and fast rules.</a:t>
            </a:r>
          </a:p>
          <a:p>
            <a:pPr marL="514350" marR="0" indent="-5143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dirty="0"/>
              <a:t>Sometimes you get lucky.</a:t>
            </a:r>
          </a:p>
          <a:p>
            <a:pPr marL="514350" marR="0" indent="-5143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dirty="0"/>
              <a:t>Use a TAGNAME variable</a:t>
            </a:r>
            <a:endParaRPr dirty="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</p:txBody>
      </p:sp>
      <p:sp>
        <p:nvSpPr>
          <p:cNvPr id="3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3GYwc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1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en-US" dirty="0"/>
              <a:t>The Overlap Problem</a:t>
            </a: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2A7AD-57E1-4E60-99F1-66A8FF076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569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QEAAHA1AADUCAAAAAAAAA=="/>
              </a:ext>
            </a:extLst>
          </p:cNvSpPr>
          <p:nvPr>
            <p:ph type="title"/>
          </p:nvPr>
        </p:nvSpPr>
        <p:spPr>
          <a:xfrm>
            <a:off x="457200" y="274956"/>
            <a:ext cx="8229600" cy="9296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1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en-US" dirty="0"/>
              <a:t>The </a:t>
            </a:r>
            <a:r>
              <a:rPr lang="en-US" dirty="0" err="1"/>
              <a:t>TagName</a:t>
            </a:r>
            <a:r>
              <a:rPr lang="en-US" dirty="0"/>
              <a:t> Variable</a:t>
            </a:r>
            <a:endParaRPr dirty="0"/>
          </a:p>
        </p:txBody>
      </p:sp>
      <p:sp>
        <p:nvSpPr>
          <p:cNvPr id="3" name="Textbox1"/>
          <p:cNvSpPr txBox="1">
            <a:extLst>
              <a:ext uri="smNativeData">
                <pr:smNativeData xmlns:pr="smNativeData" xmlns="" val="SMDATA_12_boZjXB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RAgAAMAsAAHA1AACqFgAAAAAAAA=="/>
              </a:ext>
            </a:extLst>
          </p:cNvSpPr>
          <p:nvPr/>
        </p:nvSpPr>
        <p:spPr>
          <a:xfrm>
            <a:off x="457836" y="1778635"/>
            <a:ext cx="3898900" cy="43770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1300" dirty="0"/>
              <a:t>RELOAD  TAG</a:t>
            </a:r>
          </a:p>
          <a:p>
            <a:pPr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endParaRPr lang="en-US" sz="1300" dirty="0"/>
          </a:p>
          <a:p>
            <a:pPr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1300" dirty="0"/>
              <a:t>  . . . body 1 . . .</a:t>
            </a:r>
          </a:p>
          <a:p>
            <a:pPr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endParaRPr lang="en-US" sz="1300" dirty="0"/>
          </a:p>
          <a:p>
            <a:pPr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endParaRPr lang="en-US" sz="1300" dirty="0"/>
          </a:p>
          <a:p>
            <a:pPr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1300" dirty="0"/>
              <a:t>START   TAG</a:t>
            </a:r>
          </a:p>
          <a:p>
            <a:pPr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1300" dirty="0"/>
              <a:t>        EXFMT  SCRN1</a:t>
            </a:r>
          </a:p>
          <a:p>
            <a:pPr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1300" dirty="0"/>
              <a:t>*IN03   CABEQ  *ON     EXIT</a:t>
            </a:r>
          </a:p>
          <a:p>
            <a:pPr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endParaRPr lang="en-US" sz="1300" dirty="0"/>
          </a:p>
          <a:p>
            <a:pPr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endParaRPr lang="en-US" sz="1300" dirty="0"/>
          </a:p>
          <a:p>
            <a:pPr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1300" dirty="0"/>
              <a:t>. . . body 2 . . .</a:t>
            </a:r>
          </a:p>
          <a:p>
            <a:pPr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1300" dirty="0"/>
              <a:t>*IN05   CABEQ  *ON     RELOAD</a:t>
            </a:r>
          </a:p>
          <a:p>
            <a:pPr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endParaRPr lang="en-US" sz="1300" dirty="0"/>
          </a:p>
          <a:p>
            <a:pPr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endParaRPr lang="en-US" sz="1300" dirty="0"/>
          </a:p>
          <a:p>
            <a:pPr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endParaRPr lang="en-US" sz="1300" dirty="0"/>
          </a:p>
          <a:p>
            <a:pPr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1300" dirty="0"/>
              <a:t>  . . . body 3 . . .</a:t>
            </a:r>
          </a:p>
          <a:p>
            <a:pPr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1300" dirty="0"/>
              <a:t>        GOTO   START</a:t>
            </a:r>
          </a:p>
          <a:p>
            <a:pPr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1300" dirty="0"/>
              <a:t>EXIT    TAG		</a:t>
            </a:r>
          </a:p>
          <a:p>
            <a:pPr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endParaRPr lang="en-US" sz="1300" dirty="0"/>
          </a:p>
          <a:p>
            <a:pPr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endParaRPr lang="en-US" sz="1300" dirty="0"/>
          </a:p>
          <a:p>
            <a:pPr>
              <a:defRPr b="1">
                <a:solidFill>
                  <a:srgbClr val="0000FF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1300" dirty="0"/>
              <a:t>        MOVE   *ON     *INLR</a:t>
            </a:r>
            <a:endParaRPr sz="1300" dirty="0"/>
          </a:p>
        </p:txBody>
      </p:sp>
      <p:sp>
        <p:nvSpPr>
          <p:cNvPr id="5" name="Textbox2">
            <a:extLst>
              <a:ext uri="{FF2B5EF4-FFF2-40B4-BE49-F238E27FC236}">
                <a16:creationId xmlns:a16="http://schemas.microsoft.com/office/drawing/2014/main" id="{D378AAAD-1473-4534-9075-C1B8D9895E32}"/>
              </a:ext>
            </a:extLst>
          </p:cNvPr>
          <p:cNvSpPr txBox="1">
            <a:extLst>
              <a:ext uri="smNativeData">
                <pr:smNativeData xmlns:pr="smNativeData" xmlns="" val="SMDATA_12_boZjXB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Q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RAgAAIBkAAHA1AABnJgAAAAAAAA=="/>
              </a:ext>
            </a:extLst>
          </p:cNvSpPr>
          <p:nvPr/>
        </p:nvSpPr>
        <p:spPr>
          <a:xfrm>
            <a:off x="4715510" y="1419859"/>
            <a:ext cx="3898900" cy="5083029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>
              <a:defRPr b="1" i="0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1300" dirty="0"/>
              <a:t>   </a:t>
            </a:r>
            <a:r>
              <a:rPr lang="en-US" sz="1300" dirty="0">
                <a:solidFill>
                  <a:srgbClr val="FF0000"/>
                </a:solidFill>
              </a:rPr>
              <a:t>dcl-s  </a:t>
            </a:r>
            <a:r>
              <a:rPr lang="en-US" sz="1300" dirty="0" err="1">
                <a:solidFill>
                  <a:srgbClr val="FF0000"/>
                </a:solidFill>
              </a:rPr>
              <a:t>TagName</a:t>
            </a:r>
            <a:r>
              <a:rPr lang="en-US" sz="1300" dirty="0">
                <a:solidFill>
                  <a:srgbClr val="FF0000"/>
                </a:solidFill>
              </a:rPr>
              <a:t>    char(10);</a:t>
            </a:r>
          </a:p>
          <a:p>
            <a:pPr>
              <a:defRPr b="1" i="0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endParaRPr lang="en-US" sz="1300" dirty="0"/>
          </a:p>
          <a:p>
            <a:pPr>
              <a:defRPr b="1" i="0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1300" dirty="0"/>
              <a:t>C  RELOAD  TAG</a:t>
            </a:r>
          </a:p>
          <a:p>
            <a:pPr>
              <a:defRPr b="1" i="0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endParaRPr lang="en-US" sz="1300" dirty="0"/>
          </a:p>
          <a:p>
            <a:pPr>
              <a:defRPr b="1" i="0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1300" dirty="0"/>
              <a:t>        . . . body 1 . . .</a:t>
            </a:r>
          </a:p>
          <a:p>
            <a:pPr>
              <a:defRPr b="1" i="0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endParaRPr lang="en-US" sz="1300" dirty="0"/>
          </a:p>
          <a:p>
            <a:pPr>
              <a:defRPr b="1" i="0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1300" dirty="0"/>
              <a:t>        </a:t>
            </a:r>
            <a:r>
              <a:rPr lang="en-US" sz="1300" dirty="0">
                <a:solidFill>
                  <a:srgbClr val="FF0000"/>
                </a:solidFill>
              </a:rPr>
              <a:t>clear </a:t>
            </a:r>
            <a:r>
              <a:rPr lang="en-US" sz="1300" dirty="0" err="1">
                <a:solidFill>
                  <a:srgbClr val="FF0000"/>
                </a:solidFill>
              </a:rPr>
              <a:t>TagName</a:t>
            </a:r>
            <a:r>
              <a:rPr lang="en-US" sz="1300" dirty="0"/>
              <a:t>;</a:t>
            </a:r>
          </a:p>
          <a:p>
            <a:pPr>
              <a:defRPr b="1" i="0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1300" dirty="0"/>
              <a:t>        </a:t>
            </a:r>
            <a:r>
              <a:rPr lang="en-US" sz="1300" dirty="0" err="1"/>
              <a:t>dow</a:t>
            </a:r>
            <a:r>
              <a:rPr lang="en-US" sz="1300" dirty="0"/>
              <a:t> '1';</a:t>
            </a:r>
          </a:p>
          <a:p>
            <a:pPr>
              <a:defRPr b="1" i="0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1300" dirty="0"/>
              <a:t>           </a:t>
            </a:r>
            <a:r>
              <a:rPr lang="en-US" sz="1300" dirty="0" err="1"/>
              <a:t>exfmt</a:t>
            </a:r>
            <a:r>
              <a:rPr lang="en-US" sz="1300" dirty="0"/>
              <a:t> scrn1;</a:t>
            </a:r>
          </a:p>
          <a:p>
            <a:pPr>
              <a:defRPr b="1" i="0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1300" dirty="0"/>
              <a:t>           if *in03;</a:t>
            </a:r>
          </a:p>
          <a:p>
            <a:pPr>
              <a:defRPr b="1" i="0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1300" dirty="0"/>
              <a:t>              leave;</a:t>
            </a:r>
          </a:p>
          <a:p>
            <a:pPr>
              <a:defRPr b="1" i="0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1300" dirty="0"/>
              <a:t>           endif;</a:t>
            </a:r>
          </a:p>
          <a:p>
            <a:pPr>
              <a:defRPr b="1" i="0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1300" dirty="0"/>
              <a:t>           . . . body 2 . . .</a:t>
            </a:r>
          </a:p>
          <a:p>
            <a:pPr>
              <a:defRPr b="1" i="0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1300" dirty="0"/>
              <a:t>           if *in05;</a:t>
            </a:r>
          </a:p>
          <a:p>
            <a:pPr>
              <a:defRPr b="1" i="0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1300" dirty="0"/>
              <a:t>              </a:t>
            </a:r>
            <a:r>
              <a:rPr lang="en-US" sz="1300" dirty="0" err="1">
                <a:solidFill>
                  <a:srgbClr val="FF0000"/>
                </a:solidFill>
              </a:rPr>
              <a:t>TagName</a:t>
            </a:r>
            <a:r>
              <a:rPr lang="en-US" sz="1300" dirty="0">
                <a:solidFill>
                  <a:srgbClr val="FF0000"/>
                </a:solidFill>
              </a:rPr>
              <a:t> = 'RELOAD'</a:t>
            </a:r>
            <a:r>
              <a:rPr lang="en-US" sz="1300" dirty="0"/>
              <a:t>;</a:t>
            </a:r>
          </a:p>
          <a:p>
            <a:pPr>
              <a:defRPr b="1" i="0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1300" dirty="0"/>
              <a:t>              leave;</a:t>
            </a:r>
          </a:p>
          <a:p>
            <a:pPr>
              <a:defRPr b="1" i="0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1300" dirty="0"/>
              <a:t>           endif;</a:t>
            </a:r>
          </a:p>
          <a:p>
            <a:pPr>
              <a:defRPr b="1" i="0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1300" dirty="0"/>
              <a:t>           . . . body 3 . . .</a:t>
            </a:r>
          </a:p>
          <a:p>
            <a:pPr>
              <a:defRPr b="1" i="0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1300" dirty="0"/>
              <a:t>        </a:t>
            </a:r>
            <a:r>
              <a:rPr lang="en-US" sz="1300" dirty="0" err="1"/>
              <a:t>enddo</a:t>
            </a:r>
            <a:r>
              <a:rPr lang="en-US" sz="1300" dirty="0"/>
              <a:t>;</a:t>
            </a:r>
          </a:p>
          <a:p>
            <a:pPr>
              <a:defRPr b="1" i="0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endParaRPr lang="en-US" sz="1300" dirty="0"/>
          </a:p>
          <a:p>
            <a:pPr>
              <a:defRPr b="1" i="0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1300" dirty="0"/>
              <a:t>C   </a:t>
            </a:r>
            <a:r>
              <a:rPr lang="en-US" sz="1300" dirty="0" err="1">
                <a:solidFill>
                  <a:srgbClr val="FF0000"/>
                </a:solidFill>
              </a:rPr>
              <a:t>TagName</a:t>
            </a:r>
            <a:r>
              <a:rPr lang="en-US" sz="1300" dirty="0">
                <a:solidFill>
                  <a:srgbClr val="FF0000"/>
                </a:solidFill>
              </a:rPr>
              <a:t>    </a:t>
            </a:r>
            <a:r>
              <a:rPr lang="en-US" sz="1300" dirty="0" err="1">
                <a:solidFill>
                  <a:srgbClr val="FF0000"/>
                </a:solidFill>
              </a:rPr>
              <a:t>cabeq</a:t>
            </a:r>
            <a:r>
              <a:rPr lang="en-US" sz="1300" dirty="0">
                <a:solidFill>
                  <a:srgbClr val="FF0000"/>
                </a:solidFill>
              </a:rPr>
              <a:t> 'RELOAD'  RELOAD</a:t>
            </a:r>
          </a:p>
          <a:p>
            <a:pPr>
              <a:defRPr b="1" i="0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endParaRPr lang="en-US" sz="1300" dirty="0"/>
          </a:p>
          <a:p>
            <a:pPr>
              <a:defRPr b="1" i="0">
                <a:solidFill>
                  <a:srgbClr val="007F00"/>
                </a:solidFill>
                <a:latin typeface="Courier New" pitchFamily="3" charset="0"/>
                <a:ea typeface="Courier New" pitchFamily="3" charset="0"/>
                <a:cs typeface="Courier New" pitchFamily="3" charset="0"/>
              </a:defRPr>
            </a:pPr>
            <a:r>
              <a:rPr lang="en-US" sz="1300" dirty="0"/>
              <a:t>        *</a:t>
            </a:r>
            <a:r>
              <a:rPr lang="en-US" sz="1300" dirty="0" err="1"/>
              <a:t>inlr</a:t>
            </a:r>
            <a:r>
              <a:rPr lang="en-US" sz="1300" dirty="0"/>
              <a:t> = *on;</a:t>
            </a:r>
            <a:endParaRPr sz="1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BC0E4-9ACB-4BC9-87AB-4DEFC5B09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794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0A193C-2962-4FA6-9303-1498677C1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361315"/>
            <a:ext cx="8229601" cy="6222365"/>
          </a:xfrm>
          <a:prstGeom prst="rect">
            <a:avLst/>
          </a:prstGeom>
        </p:spPr>
      </p:pic>
      <p:sp>
        <p:nvSpPr>
          <p:cNvPr id="2" name="Object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JXquCo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yQkAAHA1AAC4GAAAEAAAAA=="/>
              </a:ext>
            </a:extLst>
          </p:cNvSpPr>
          <p:nvPr>
            <p:ph type="body" idx="1"/>
          </p:nvPr>
        </p:nvSpPr>
        <p:spPr>
          <a:xfrm>
            <a:off x="1127760" y="1419860"/>
            <a:ext cx="7103745" cy="4708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514350" marR="0" indent="-5143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2700" b="1" i="1" dirty="0">
                <a:solidFill>
                  <a:schemeClr val="bg1"/>
                </a:solidFill>
                <a:latin typeface="Bradley Hand ITC" panose="03070402050302030203" pitchFamily="66" charset="0"/>
              </a:rPr>
              <a:t>Be selective. </a:t>
            </a:r>
            <a:r>
              <a:rPr sz="2700" b="1" i="1" dirty="0">
                <a:solidFill>
                  <a:schemeClr val="bg1"/>
                </a:solidFill>
                <a:latin typeface="Bradley Hand ITC" panose="03070402050302030203" pitchFamily="66" charset="0"/>
              </a:rPr>
              <a:t>Refactor only when there is a business need.</a:t>
            </a:r>
          </a:p>
          <a:p>
            <a:pPr marL="514350" marR="0" indent="-5143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sz="2700" b="1" i="1" dirty="0">
                <a:solidFill>
                  <a:schemeClr val="bg1"/>
                </a:solidFill>
                <a:latin typeface="Bradley Hand ITC" panose="03070402050302030203" pitchFamily="66" charset="0"/>
              </a:rPr>
              <a:t>Rewrite a little at a time.</a:t>
            </a:r>
            <a:r>
              <a:rPr lang="en-US" sz="2700" b="1" i="1" dirty="0">
                <a:solidFill>
                  <a:schemeClr val="bg1"/>
                </a:solidFill>
                <a:latin typeface="Bradley Hand ITC" panose="03070402050302030203" pitchFamily="66" charset="0"/>
              </a:rPr>
              <a:t> (Progress, not perfection!)</a:t>
            </a:r>
            <a:endParaRPr sz="2700" b="1" i="1" dirty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pPr marL="514350" marR="0" indent="-5143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sz="2700" b="1" i="1" dirty="0">
                <a:solidFill>
                  <a:schemeClr val="bg1"/>
                </a:solidFill>
                <a:latin typeface="Bradley Hand ITC" panose="03070402050302030203" pitchFamily="66" charset="0"/>
              </a:rPr>
              <a:t>Test all conditions.</a:t>
            </a:r>
            <a:endParaRPr lang="en-US" sz="2700" b="1" i="1" dirty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pPr marL="514350" marR="0" indent="-5143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2700" b="1" i="1" dirty="0">
                <a:solidFill>
                  <a:schemeClr val="bg1"/>
                </a:solidFill>
                <a:latin typeface="Bradley Hand ITC" panose="03070402050302030203" pitchFamily="66" charset="0"/>
              </a:rPr>
              <a:t>Save the code you started from.</a:t>
            </a:r>
          </a:p>
          <a:p>
            <a:pPr marL="514350" marR="0" indent="-5143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2700" b="1" i="1" dirty="0">
                <a:solidFill>
                  <a:schemeClr val="bg1"/>
                </a:solidFill>
                <a:latin typeface="Bradley Hand ITC" panose="03070402050302030203" pitchFamily="66" charset="0"/>
              </a:rPr>
              <a:t>Save the latest version(s) of the refactored code.</a:t>
            </a:r>
          </a:p>
          <a:p>
            <a:pPr marL="514350" marR="0" indent="-5143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2700" b="1" i="1" dirty="0">
                <a:solidFill>
                  <a:schemeClr val="bg1"/>
                </a:solidFill>
                <a:latin typeface="Bradley Hand ITC" panose="03070402050302030203" pitchFamily="66" charset="0"/>
              </a:rPr>
              <a:t>Shun emotional attachments to your code.</a:t>
            </a:r>
          </a:p>
          <a:p>
            <a:pPr marL="514350" marR="0" indent="-5143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2700" b="1" i="1" dirty="0">
                <a:solidFill>
                  <a:schemeClr val="bg1"/>
                </a:solidFill>
                <a:latin typeface="Bradley Hand ITC" panose="03070402050302030203" pitchFamily="66" charset="0"/>
              </a:rPr>
              <a:t>Move documentation into the code.</a:t>
            </a:r>
            <a:endParaRPr sz="2700" b="1" i="1" dirty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</p:txBody>
      </p:sp>
      <p:sp>
        <p:nvSpPr>
          <p:cNvPr id="3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2322830" y="487045"/>
            <a:ext cx="4617085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1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b="1" dirty="0">
                <a:solidFill>
                  <a:schemeClr val="bg1"/>
                </a:solidFill>
                <a:latin typeface="Bradley Hand ITC" panose="03070402050302030203" pitchFamily="66" charset="0"/>
              </a:rPr>
              <a:t>Refactoring </a:t>
            </a:r>
            <a:r>
              <a:rPr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rulz</a:t>
            </a:r>
            <a:r>
              <a:rPr b="1" dirty="0">
                <a:solidFill>
                  <a:schemeClr val="bg1"/>
                </a:solidFill>
                <a:latin typeface="Bradley Hand ITC" panose="03070402050302030203" pitchFamily="66" charset="0"/>
              </a:rPr>
              <a:t>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A7755-6FD1-4922-9D1F-4896F147B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vAgAAHA1AABHEgAAEAAAAA=="/>
              </a:ext>
            </a:extLst>
          </p:cNvSpPr>
          <p:nvPr>
            <p:ph type="body" idx="1"/>
          </p:nvPr>
        </p:nvSpPr>
        <p:spPr>
          <a:xfrm>
            <a:off x="457200" y="1419860"/>
            <a:ext cx="8229600" cy="15513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t>Whenever you have to figure out what code is doing, you are building some understanding in your head. Once you've</a:t>
            </a: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3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B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1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Refactoring wisdom!</a:t>
            </a:r>
          </a:p>
        </p:txBody>
      </p:sp>
      <p:pic>
        <p:nvPicPr>
          <p:cNvPr id="4" name="Picture 3"/>
          <p:cNvPicPr>
            <a:picLocks noChangeAspect="1"/>
            <a:extLst>
              <a:ext uri="smNativeData">
                <pr:smNativeData xmlns:pr="smNativeData" xmlns="" val="SMDATA_14_boZjX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ZAAADAAAABAAAAAAAAAAAAAAAAAAAAAAAAAAHgAAAGgAAAAAAAAAAAAAAAAAAAAAAAAAAAAAABAnAAAQJwAAAAAAAAAAAAAAAAAAAAAAAAAAAAAAAAAAAAAAAAAAAAAUAAAAAAAAAMDA/wAAAAAAZAAAADIAAAAAAAAAZAAAAAAAAAB/f38ACgAAAB8AAABUAAAA////AP///wEAAAAAAAAAAAAAAAAAAAAAAAAAAAAAAAAAAAAAAAAAAAAAAAB/f38AgICAA8zMzADAwP8Af39/AAAAAAAAAAAAAAAAAP///wAAAAAAIQAAABgAAAAUAAAAvyIAAFQTAACUMwAAVSUAABAAAA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648325" y="3141980"/>
            <a:ext cx="2736215" cy="292671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sp>
        <p:nvSpPr>
          <p:cNvPr id="5" name="TextBox 5"/>
          <p:cNvSpPr>
            <a:extLst>
              <a:ext uri="smNativeData">
                <pr:smNativeData xmlns:pr="smNativeData" xmlns="" val="SMDATA_12_boZjXBMAAAAlAAAAZAAAAE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H9/fwCAgIADzMzMAMDA/wB/f38AAAAAAAAAAAAAAAAAAAAAAAAAAAAhAAAAGAAAABQAAADQAgAAkBEAAPsgAABWJwAAECAAAA=="/>
              </a:ext>
            </a:extLst>
          </p:cNvSpPr>
          <p:nvPr/>
        </p:nvSpPr>
        <p:spPr>
          <a:xfrm>
            <a:off x="457200" y="2854960"/>
            <a:ext cx="4904105" cy="353949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3200">
                <a:solidFill>
                  <a:srgbClr val="000000"/>
                </a:solidFill>
              </a:rPr>
              <a:t>built it, you should move that understanding into the code so nobody has to build it from scratch in their head again.</a:t>
            </a:r>
          </a:p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3200">
                <a:solidFill>
                  <a:srgbClr val="000000"/>
                </a:solidFill>
              </a:rPr>
              <a:t>                   </a:t>
            </a:r>
            <a:r>
              <a:rPr lang="en-us" sz="2400">
                <a:solidFill>
                  <a:srgbClr val="000000"/>
                </a:solidFill>
              </a:rPr>
              <a:t>Ward Cunningham</a:t>
            </a:r>
          </a:p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2400">
                <a:solidFill>
                  <a:srgbClr val="000000"/>
                </a:solidFill>
              </a:rPr>
              <a:t>                                          (maybe)</a:t>
            </a: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54FBE-E359-4D02-9661-ECBE64AF4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1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What is refactoring NOT?</a:t>
            </a: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yQkAAHA1AACsJQAAEAAAAA=="/>
              </a:ext>
            </a:extLst>
          </p:cNvSpPr>
          <p:nvPr>
            <p:ph type="body" idx="1"/>
          </p:nvPr>
        </p:nvSpPr>
        <p:spPr>
          <a:xfrm>
            <a:off x="457200" y="1590675"/>
            <a:ext cx="8229600" cy="45332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sz="3600" dirty="0"/>
              <a:t>Refactoring is not</a:t>
            </a:r>
            <a:r>
              <a:rPr lang="en-US" sz="3600" dirty="0"/>
              <a:t>:</a:t>
            </a:r>
            <a:br>
              <a:rPr lang="en-US" dirty="0"/>
            </a:br>
            <a:endParaRPr dirty="0"/>
          </a:p>
          <a:p>
            <a:pPr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3600" dirty="0"/>
              <a:t>D</a:t>
            </a:r>
            <a:r>
              <a:rPr sz="3600" dirty="0"/>
              <a:t>ebugging</a:t>
            </a:r>
            <a:r>
              <a:rPr dirty="0"/>
              <a:t> </a:t>
            </a:r>
            <a:br>
              <a:rPr lang="en-US" dirty="0"/>
            </a:br>
            <a:r>
              <a:rPr sz="2800" dirty="0"/>
              <a:t>(</a:t>
            </a:r>
            <a:r>
              <a:rPr lang="en-US" sz="2800" dirty="0"/>
              <a:t>R</a:t>
            </a:r>
            <a:r>
              <a:rPr sz="2800" dirty="0"/>
              <a:t>efactor</a:t>
            </a:r>
            <a:r>
              <a:rPr lang="en-US" sz="2800" dirty="0"/>
              <a:t> </a:t>
            </a:r>
            <a:r>
              <a:rPr lang="en-US" sz="2800" u="sng" dirty="0"/>
              <a:t>work</a:t>
            </a:r>
            <a:r>
              <a:rPr sz="2800" u="sng" dirty="0"/>
              <a:t>ing</a:t>
            </a:r>
            <a:r>
              <a:rPr lang="en-US" sz="2800" dirty="0"/>
              <a:t> </a:t>
            </a:r>
            <a:r>
              <a:rPr lang="en-US" sz="2800" u="sng" dirty="0"/>
              <a:t>code</a:t>
            </a:r>
            <a:r>
              <a:rPr lang="en-US" sz="2800" dirty="0"/>
              <a:t> </a:t>
            </a:r>
            <a:r>
              <a:rPr lang="en-US" sz="2800" u="sng" dirty="0"/>
              <a:t>only</a:t>
            </a:r>
            <a:r>
              <a:rPr lang="en-US" sz="2800" dirty="0"/>
              <a:t>!</a:t>
            </a:r>
            <a:r>
              <a:rPr sz="2800" dirty="0"/>
              <a:t>)</a:t>
            </a: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lang="en-US" dirty="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3600" dirty="0"/>
              <a:t>E</a:t>
            </a:r>
            <a:r>
              <a:rPr sz="3600" dirty="0"/>
              <a:t>nhancing </a:t>
            </a:r>
            <a:br>
              <a:rPr lang="en-US" dirty="0"/>
            </a:br>
            <a:r>
              <a:rPr sz="2800" dirty="0"/>
              <a:t>(</a:t>
            </a:r>
            <a:r>
              <a:rPr lang="en-US" sz="2800" dirty="0"/>
              <a:t>Do NOT make</a:t>
            </a:r>
            <a:r>
              <a:rPr sz="2800" dirty="0"/>
              <a:t> enhanc</a:t>
            </a:r>
            <a:r>
              <a:rPr lang="en-US" sz="2800" dirty="0"/>
              <a:t>ements while</a:t>
            </a:r>
            <a:r>
              <a:rPr sz="2800" dirty="0"/>
              <a:t> refactoring</a:t>
            </a:r>
            <a:r>
              <a:rPr lang="en-US" sz="2800" dirty="0"/>
              <a:t>!</a:t>
            </a:r>
            <a:r>
              <a:rPr sz="2800" dirty="0"/>
              <a:t>)</a:t>
            </a: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 dirty="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665CC-7481-42DB-91D7-AA6D587D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yQkAAHA1AAC4GAAAEAAAAA=="/>
              </a:ext>
            </a:extLst>
          </p:cNvSpPr>
          <p:nvPr>
            <p:ph type="body" idx="1"/>
          </p:nvPr>
        </p:nvSpPr>
        <p:spPr>
          <a:xfrm>
            <a:off x="457200" y="1590675"/>
            <a:ext cx="8229600" cy="24276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3" name="TextBox 7"/>
          <p:cNvSpPr>
            <a:extLst>
              <a:ext uri="smNativeData">
                <pr:smNativeData xmlns:pr="smNativeData" xmlns="" val="SMDATA_12_boZjXBMAAAAlAAAAZAAAAE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H9/fwCAgIADzMzMAMDA/wB/f38AAAAAAAAAAAAAAAAAAAAAAAAAAAAhAAAAGAAAABQAAADwBgAAhwYAAN8wAAAWIAAAECAAAA=="/>
              </a:ext>
            </a:extLst>
          </p:cNvSpPr>
          <p:nvPr/>
        </p:nvSpPr>
        <p:spPr>
          <a:xfrm>
            <a:off x="1127760" y="1061085"/>
            <a:ext cx="6816725" cy="415480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2800" b="1">
                <a:latin typeface="Courier New" pitchFamily="3" charset="0"/>
                <a:ea typeface="SimSun" charset="0"/>
                <a:cs typeface="Courier New" pitchFamily="3" charset="0"/>
              </a:rPr>
              <a:t>C          SETON             LR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lang="en-us" sz="2800" b="1">
              <a:latin typeface="Courier New" pitchFamily="3" charset="0"/>
              <a:ea typeface="SimSun" charset="0"/>
              <a:cs typeface="Courier New" pitchFamily="3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2800" b="1">
                <a:latin typeface="Courier New" pitchFamily="3" charset="0"/>
                <a:ea typeface="SimSun" charset="0"/>
                <a:cs typeface="Courier New" pitchFamily="3" charset="0"/>
              </a:rPr>
              <a:t>C          MOVE '1'      *INLR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lang="en-us" sz="2800" b="1">
              <a:latin typeface="Courier New" pitchFamily="3" charset="0"/>
              <a:ea typeface="SimSun" charset="0"/>
              <a:cs typeface="Courier New" pitchFamily="3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2800" b="1">
                <a:latin typeface="Courier New" pitchFamily="3" charset="0"/>
                <a:ea typeface="SimSun" charset="0"/>
                <a:cs typeface="Courier New" pitchFamily="3" charset="0"/>
              </a:rPr>
              <a:t>C          MOVE *ON      *INLR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lang="en-us" sz="2800" b="1">
              <a:latin typeface="Courier New" pitchFamily="3" charset="0"/>
              <a:ea typeface="SimSun" charset="0"/>
              <a:cs typeface="Courier New" pitchFamily="3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2800" b="1">
                <a:latin typeface="Courier New" pitchFamily="3" charset="0"/>
                <a:ea typeface="SimSun" charset="0"/>
                <a:cs typeface="Courier New" pitchFamily="3" charset="0"/>
              </a:rPr>
              <a:t>C          EVAL    *INLR = *ON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lang="en-us" sz="2800" b="1">
              <a:latin typeface="Courier New" pitchFamily="3" charset="0"/>
              <a:ea typeface="SimSun" charset="0"/>
              <a:cs typeface="Courier New" pitchFamily="3" charset="0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4000" b="1">
                <a:latin typeface="Courier New" pitchFamily="3" charset="0"/>
                <a:ea typeface="SimSun" charset="0"/>
                <a:cs typeface="Courier New" pitchFamily="3" charset="0"/>
              </a:rPr>
              <a:t>*INLR = *ON;</a:t>
            </a:r>
            <a:endParaRPr lang="en-us" sz="2800" b="1">
              <a:latin typeface="Courier New" pitchFamily="3" charset="0"/>
              <a:ea typeface="SimSun" charset="0"/>
              <a:cs typeface="Courier New" pitchFamily="3" charset="0"/>
            </a:endParaRPr>
          </a:p>
        </p:txBody>
      </p:sp>
      <p:sp>
        <p:nvSpPr>
          <p:cNvPr id="4" name="Straight Connector 9"/>
          <p:cNvSpPr>
            <a:extLst>
              <a:ext uri="smNativeData">
                <pr:smNativeData xmlns:pr="smNativeData" xmlns="" val="SMDATA_12_boZjXB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P8AAAA8AAAAAQAAABQAAAAUAAAAFAAAAAEAAAAAAAAAZAAAAGQAAAAAAAAAZAAAAGQAAAAVAAAAYAAAAAAAAAAAAAAADwAAACADAAAAAAAAAAAAAAEAAACgMgAAVgcAAKr4//8BAAAAAAAACQEAAABkAAAAAAAAABQAAABAHwAAAAAAACYAAAAAAAAAwOD//wAAAAAmAAAAZAAAABYAAABMAAAAAQAAAAAAAAACAAAAAAAAAAEAAAAAAAAJQQAAAAAAAAAkAAAAZAAAAGQAAAAAAAAAzMzMAAAAAABQAAAAUAAAAGQAAABkAAAAAAAAABcAAAAUAAAAAAAAAAAAAAD/fwAA/38AAAAAAAAJAAAABAAAAABkAAAMAAAAEAAAAAAAAAAAAAAAAAAAAAAAAAAeAAAAaAAAAAAAAAAAAAAAAAAAAAAAAAAAAAAAECcAABAnAAAAAAAAAAAAAAAAAAAAAAAAAAAAAAAAAAAAAAAAAAAAAD8AAAAAAAAAwMD/AAAAAABkAAAAMgAAAAAAAABkAAAAAAAAAH9/fwAKAAAAHwAAAFQAAAD///8A////AQAAAAAAAAAAAAAAAAAAAAAAAAAAAAAAAAAAAAAAAAAA/wAAAAAAAAIAAAACzMzMAMDA/wB/f38AAAAAAAAAAAAAAAAAAAAAAAAAAAAhAAAAGAAAABQAAABhBwAASwgAAFAxAABLCAAAEAAAAA=="/>
              </a:ext>
            </a:extLst>
          </p:cNvSpPr>
          <p:nvPr/>
        </p:nvSpPr>
        <p:spPr>
          <a:xfrm>
            <a:off x="1199515" y="1348105"/>
            <a:ext cx="6816725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5" dist="22860" dir="5400000" algn="tr">
              <a:schemeClr val="tx1">
                <a:alpha val="35000"/>
              </a:schemeClr>
            </a:outerShdw>
          </a:effectLst>
        </p:spPr>
      </p:sp>
      <p:sp>
        <p:nvSpPr>
          <p:cNvPr id="5" name="Straight Connector 10"/>
          <p:cNvSpPr>
            <a:extLst>
              <a:ext uri="smNativeData">
                <pr:smNativeData xmlns:pr="smNativeData" xmlns="" val="SMDATA_12_boZjXB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P8AAAA8AAAAAQAAABQAAAAUAAAAFAAAAAEAAAAAAAAAZAAAAGQAAAAAAAAAZAAAAGQAAAAVAAAAYAAAAAAAAAAAAAAADwAAACADAAAAAAAAAAAAAAEAAACgMgAAVgcAAKr4//8BAAAAAAAACQEAAABkAAAAAAAAABQAAABAHwAAAAAAACYAAAAAAAAAwOD//wAAAAAmAAAAZAAAABYAAABMAAAAAQAAAAAAAAACAAAAAAAAAAEAAAAAAAAJQQAAAAAAAAAkAAAAZAAAAGQAAAAAAAAAzMzMAAAAAABQAAAAUAAAAGQAAABkAAAAAAAAABcAAAAUAAAAAAAAAAAAAAD/fwAA/38AAAAAAAAJAAAABAAAAAAAAAAMAAAAEAAAAAAAAAAAAAAAAAAAAAAAAAAeAAAAaAAAAAAAAAAAAAAAAAAAAAAAAAAAAAAAECcAABAnAAAAAAAAAAAAAAAAAAAAAAAAAAAAAAAAAAAAAAAAAAAAAD8AAAAAAAAAwMD/AAAAAABkAAAAMgAAAAAAAABkAAAAAAAAAH9/fwAKAAAAHwAAAFQAAAD///8A////AQAAAAAAAAAAAAAAAAAAAAAAAAAAAAAAAAAAAAAAAAAA/wAAAAAAAAIAAAACzMzMAMDA/wB/f38AAAAAAAAAAAAAAAAAAAAAAAAAAAAhAAAAGAAAABQAAABhBwAAlw0AAFAxAACXDQAAEAAAAA=="/>
              </a:ext>
            </a:extLst>
          </p:cNvSpPr>
          <p:nvPr/>
        </p:nvSpPr>
        <p:spPr>
          <a:xfrm>
            <a:off x="1199515" y="2209165"/>
            <a:ext cx="6816725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5" dist="22860" dir="5400000" algn="tr">
              <a:schemeClr val="tx1">
                <a:alpha val="35000"/>
              </a:schemeClr>
            </a:outerShdw>
          </a:effectLst>
        </p:spPr>
      </p:sp>
      <p:sp>
        <p:nvSpPr>
          <p:cNvPr id="6" name="Straight Connector 11"/>
          <p:cNvSpPr>
            <a:extLst>
              <a:ext uri="smNativeData">
                <pr:smNativeData xmlns:pr="smNativeData" xmlns="" val="SMDATA_12_boZjXB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P8AAAA8AAAAAQAAABQAAAAUAAAAFAAAAAEAAAAAAAAAZAAAAGQAAAAAAAAAZAAAAGQAAAAVAAAAYAAAAAAAAAAAAAAADwAAACADAAAAAAAAAAAAAAEAAACgMgAAVgcAAKr4//8BAAAAAAAACQEAAABkAAAAAAAAABQAAABAHwAAAAAAACYAAAAAAAAAwOD//wAAAAAmAAAAZAAAABYAAABMAAAAAQAAAAAAAAACAAAAAAAAAAEAAAAAAAAJQQAAAAAAAAAkAAAAZAAAAGQAAAAAAAAAzMzMAAAAAABQAAAAUAAAAGQAAABkAAAAAAAAABcAAAAUAAAAAAAAAAAAAAD/fwAA/38AAAAAAAAJAAAABAAAADQARAAMAAAAEAAAAAAAAAAAAAAAAAAAAAAAAAAeAAAAaAAAAAAAAAAAAAAAAAAAAAAAAAAAAAAAECcAABAnAAAAAAAAAAAAAAAAAAAAAAAAAAAAAAAAAAAAAAAAAAAAAD8AAAAAAAAAwMD/AAAAAABkAAAAMgAAAAAAAABkAAAAAAAAAH9/fwAKAAAAHwAAAFQAAAD///8A////AQAAAAAAAAAAAAAAAAAAAAAAAAAAAAAAAAAAAAAAAAAA/wAAAAAAAAIAAAACzMzMAMDA/wB/f38AAAAAAAAAAAAAAAAAAAAAAAAAAAAhAAAAGAAAABQAAABhBwAA4xIAAFAxAADjEgAAEAAAAA=="/>
              </a:ext>
            </a:extLst>
          </p:cNvSpPr>
          <p:nvPr/>
        </p:nvSpPr>
        <p:spPr>
          <a:xfrm>
            <a:off x="1199515" y="3070225"/>
            <a:ext cx="6816725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5" dist="22860" dir="5400000" algn="tr">
              <a:schemeClr val="tx1">
                <a:alpha val="35000"/>
              </a:schemeClr>
            </a:outerShdw>
          </a:effectLst>
        </p:spPr>
      </p:sp>
      <p:sp>
        <p:nvSpPr>
          <p:cNvPr id="7" name="Straight Connector 12"/>
          <p:cNvSpPr>
            <a:extLst>
              <a:ext uri="smNativeData">
                <pr:smNativeData xmlns:pr="smNativeData" xmlns="" val="SMDATA_12_boZjXB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P8AAAA8AAAAAQAAABQAAAAUAAAAFAAAAAEAAAAAAAAAZAAAAGQAAAAAAAAAZAAAAGQAAAAVAAAAYAAAAAAAAAAAAAAADwAAACADAAAAAAAAAAAAAAEAAACgMgAAVgcAAKr4//8BAAAAAAAACQEAAABkAAAAAAAAABQAAABAHwAAAAAAACYAAAAAAAAAwOD//wAAAAAmAAAAZAAAABYAAABMAAAAAQAAAAAAAAACAAAAAAAAAAEAAAAAAAAJQQAAAAAAAAAkAAAAZAAAAGQAAAAAAAAAzMzMAAAAAABQAAAAUAAAAGQAAABkAAAAAAAAABcAAAAUAAAAAAAAAAAAAAD/fwAA/38AAAAAAAAJAAAABAAAAEEASwAMAAAAEAAAAAAAAAAAAAAAAAAAAAAAAAAeAAAAaAAAAAAAAAAAAAAAAAAAAAAAAAAAAAAAECcAABAnAAAAAAAAAAAAAAAAAAAAAAAAAAAAAAAAAAAAAAAAAAAAAD8AAAAAAAAAwMD/AAAAAABkAAAAMgAAAAAAAABkAAAAAAAAAH9/fwAKAAAAHwAAAFQAAAD///8A////AQAAAAAAAAAAAAAAAAAAAAAAAAAAAAAAAAAAAAAAAAAA/wAAAAAAAAIAAAACzMzMAMDA/wB/f38AAAAAAAAAAAAAAAAAAAAAAAAAAAAhAAAAGAAAABQAAABhBwAAvhcAAFAxAAC+FwAAEAAAAA=="/>
              </a:ext>
            </a:extLst>
          </p:cNvSpPr>
          <p:nvPr/>
        </p:nvSpPr>
        <p:spPr>
          <a:xfrm>
            <a:off x="1199515" y="3859530"/>
            <a:ext cx="6816725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5" dist="22860" dir="5400000" algn="tr">
              <a:schemeClr val="tx1">
                <a:alpha val="35000"/>
              </a:schemeClr>
            </a:outerShdw>
          </a:effectLst>
        </p:spPr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B05761-0AAB-45FF-9BD0-E60904B36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50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1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en-US" dirty="0"/>
              <a:t>Bet you didn't know </a:t>
            </a:r>
            <a:r>
              <a:rPr dirty="0"/>
              <a:t>. . .</a:t>
            </a: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yQkAAHA1AAAYFQAAAAAAAA=="/>
              </a:ext>
            </a:extLst>
          </p:cNvSpPr>
          <p:nvPr>
            <p:ph type="body" idx="1"/>
          </p:nvPr>
        </p:nvSpPr>
        <p:spPr>
          <a:xfrm>
            <a:off x="457200" y="1590675"/>
            <a:ext cx="8229600" cy="18383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i="1" dirty="0"/>
              <a:t>Code Complete</a:t>
            </a:r>
            <a:r>
              <a:rPr dirty="0"/>
              <a:t> (Steve McConnell, 1993) did not mention refactoring.</a:t>
            </a: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 dirty="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 dirty="0"/>
          </a:p>
        </p:txBody>
      </p:sp>
      <p:pic>
        <p:nvPicPr>
          <p:cNvPr id="4" name="Picture 5"/>
          <p:cNvPicPr>
            <a:picLocks noChangeAspect="1"/>
            <a:extLst>
              <a:ext uri="smNativeData">
                <pr:smNativeData xmlns:pr="smNativeData" xmlns="" val="SMDATA_14_boZjX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////AP///wEAAAAAAAAAAAAAAAAAAAAAAAAAAAAAAAAAAAAAAAAAAAAAAAB/f38AgICAA8zMzADAwP8Af39/AAAAAAAAAAAAAAAAAP///wAAAAAAIQAAABgAAAAUAAAA+SUAAFgNAADyMAAAKxoAABAAAA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172835" y="2169160"/>
            <a:ext cx="1783715" cy="208470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5" name="Picture 6"/>
          <p:cNvPicPr>
            <a:picLocks noChangeAspect="1"/>
            <a:extLst>
              <a:ext uri="smNativeData">
                <pr:smNativeData xmlns:pr="smNativeData" xmlns="" val="SMDATA_14_boZjX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////AP///wEAAAAAAAAAAAAAAAAAAAAAAAAAAAAAAAAAAAAAAAAAAAAAAAB/f38AgICAA8zMzADAwP8Af39/AAAAAAAAAAAAAAAAAP///wAAAAAAIQAAABgAAAAUAAAAxAQAABEWAAC4DgAA1CIAABAAAA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3616960"/>
            <a:ext cx="1617980" cy="20745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sp>
        <p:nvSpPr>
          <p:cNvPr id="6" name="TextBox 7"/>
          <p:cNvSpPr>
            <a:extLst>
              <a:ext uri="smNativeData">
                <pr:smNativeData xmlns:pr="smNativeData" xmlns="" val="SMDATA_12_boZjXBMAAAAlAAAAZAAAAE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H9/fwCAgIADzMzMAMDA/wB/f38AAAAAAAAAAAAAAAAAAAAAAAAAAAAhAAAAGAAAABQAAAA1EAAAoRsAAHA1AAAxJQAAACAAAA=="/>
              </a:ext>
            </a:extLst>
          </p:cNvSpPr>
          <p:nvPr/>
        </p:nvSpPr>
        <p:spPr>
          <a:xfrm>
            <a:off x="1127761" y="4744720"/>
            <a:ext cx="7559040" cy="15544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3200" i="1" dirty="0">
                <a:solidFill>
                  <a:srgbClr val="000000"/>
                </a:solidFill>
              </a:rPr>
              <a:t>                                   </a:t>
            </a:r>
            <a:r>
              <a:rPr lang="en-us" sz="3200" i="1" dirty="0">
                <a:solidFill>
                  <a:srgbClr val="000000"/>
                </a:solidFill>
              </a:rPr>
              <a:t>Code Complete 2</a:t>
            </a:r>
            <a:endParaRPr lang="en-US" sz="3200" i="1" dirty="0">
              <a:solidFill>
                <a:srgbClr val="000000"/>
              </a:solidFill>
            </a:endParaRPr>
          </a:p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                </a:t>
            </a:r>
            <a:r>
              <a:rPr lang="en-us" sz="3200" dirty="0">
                <a:solidFill>
                  <a:srgbClr val="000000"/>
                </a:solidFill>
              </a:rPr>
              <a:t>(Steve McConnell, 2004) has an entire chapter devoted to the subject.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6D636-E0C9-4B92-93A9-30D010408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yQkAAHA1AACsJQAAEAAAAA=="/>
              </a:ext>
            </a:extLst>
          </p:cNvSpPr>
          <p:nvPr>
            <p:ph type="body" idx="1"/>
          </p:nvPr>
        </p:nvSpPr>
        <p:spPr>
          <a:xfrm>
            <a:off x="457200" y="1590675"/>
            <a:ext cx="8229600" cy="45332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dirty="0"/>
              <a:t>A needed change or enhancement is not possible or is very difficult with the code in its present form.</a:t>
            </a:r>
            <a:endParaRPr lang="en-US" dirty="0"/>
          </a:p>
          <a:p>
            <a:pPr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lang="en-US" dirty="0"/>
              <a:t>Rewriting code is sometimes necessary to determine what task is accomplished (to decipher the program "logic")</a:t>
            </a: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</p:txBody>
      </p:sp>
      <p:sp>
        <p:nvSpPr>
          <p:cNvPr id="3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1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Why refactor?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4F80F-9035-4BA7-9AB1-AA801BBA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2F8FD3-45E9-4EB7-8791-1C9F14854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18025"/>
            <a:ext cx="4650105" cy="3487579"/>
          </a:xfrm>
          <a:prstGeom prst="rect">
            <a:avLst/>
          </a:prstGeom>
        </p:spPr>
      </p:pic>
      <p:sp>
        <p:nvSpPr>
          <p:cNvPr id="2" name="Object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yQkAAHA1AAC4GAAAEAAAAA=="/>
              </a:ext>
            </a:extLst>
          </p:cNvSpPr>
          <p:nvPr>
            <p:ph type="body" idx="1"/>
          </p:nvPr>
        </p:nvSpPr>
        <p:spPr>
          <a:xfrm>
            <a:off x="4500245" y="2236470"/>
            <a:ext cx="4043045" cy="2125344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r>
              <a:rPr dirty="0"/>
              <a:t>“</a:t>
            </a:r>
            <a:r>
              <a:rPr lang="en-US" dirty="0"/>
              <a:t>That's not the way I would have done it</a:t>
            </a:r>
            <a:r>
              <a:rPr dirty="0"/>
              <a:t>.”</a:t>
            </a: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</p:txBody>
      </p:sp>
      <p:sp>
        <p:nvSpPr>
          <p:cNvPr id="3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1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dirty="0"/>
              <a:t>Why NOT to refactor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CECA1-C9DD-4062-9C65-2AF950CD3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yQkAAHA1AAC4GAAAEAAAAA=="/>
              </a:ext>
            </a:extLst>
          </p:cNvSpPr>
          <p:nvPr>
            <p:ph type="body" idx="1"/>
          </p:nvPr>
        </p:nvSpPr>
        <p:spPr>
          <a:xfrm>
            <a:off x="457200" y="1590676"/>
            <a:ext cx="8229600" cy="1766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lang="en-US" dirty="0"/>
          </a:p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1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en-US" dirty="0"/>
              <a:t>There must be a business case!</a:t>
            </a: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SimSun" charset="0"/>
                <a:cs typeface="Times New Roman" pitchFamily="1" charset="0"/>
              </a:defRPr>
            </a:pPr>
            <a:endParaRPr dirty="0"/>
          </a:p>
        </p:txBody>
      </p:sp>
      <p:sp>
        <p:nvSpPr>
          <p:cNvPr id="3" name="SlideTitle1"/>
          <p:cNvSpPr>
            <a:spLocks noGrp="1" noChangeArrowheads="1"/>
            <a:extLst>
              <a:ext uri="smNativeData">
                <pr:smNativeData xmlns:pr="smNativeData" xmlns="" val="SMDATA_12_boZj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1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en-US" dirty="0"/>
              <a:t>The </a:t>
            </a:r>
            <a:r>
              <a:rPr lang="en-US" u="sng" dirty="0"/>
              <a:t>only</a:t>
            </a:r>
            <a:r>
              <a:rPr lang="en-US" dirty="0"/>
              <a:t> reason to refactor</a:t>
            </a:r>
            <a:endParaRPr dirty="0"/>
          </a:p>
        </p:txBody>
      </p:sp>
      <p:pic>
        <p:nvPicPr>
          <p:cNvPr id="4" name="Picture1"/>
          <p:cNvPicPr>
            <a:picLocks noChangeAspect="1"/>
            <a:extLst>
              <a:ext uri="smNativeData">
                <pr:smNativeData xmlns:pr="smNativeData" xmlns="" val="SMDATA_14_boZjXB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ihIAACsYAACMIQAAqiUAABAAAA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352165" y="2831782"/>
            <a:ext cx="2439670" cy="21939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CECA1-C9DD-4062-9C65-2AF950CD3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613FCC02-4C8C-6A3A-C287-BA6F82C934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1219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SimSun"/>
        <a:cs typeface="Times New Roman"/>
      </a:majorFont>
      <a:minorFont>
        <a:latin typeface="Arial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2734</TotalTime>
  <Words>1771</Words>
  <Application>Microsoft Office PowerPoint</Application>
  <PresentationFormat>On-screen Show (4:3)</PresentationFormat>
  <Paragraphs>481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Bradley Hand ITC</vt:lpstr>
      <vt:lpstr>Calibri</vt:lpstr>
      <vt:lpstr>Comic Sans MS</vt:lpstr>
      <vt:lpstr>Courier New</vt:lpstr>
      <vt:lpstr>Presentation</vt:lpstr>
      <vt:lpstr>Refactoring RPG</vt:lpstr>
      <vt:lpstr>What is refactoring?</vt:lpstr>
      <vt:lpstr>What is refactoring?</vt:lpstr>
      <vt:lpstr>What is refactoring?</vt:lpstr>
      <vt:lpstr>What is refactoring NOT?</vt:lpstr>
      <vt:lpstr>Bet you didn't know . . .</vt:lpstr>
      <vt:lpstr>Why refactor?</vt:lpstr>
      <vt:lpstr>Why NOT to refactor</vt:lpstr>
      <vt:lpstr>The only reason to refactor</vt:lpstr>
      <vt:lpstr>The process</vt:lpstr>
      <vt:lpstr>The process</vt:lpstr>
      <vt:lpstr>Common refactorings</vt:lpstr>
      <vt:lpstr>Common refactorings</vt:lpstr>
      <vt:lpstr>Common refactorings</vt:lpstr>
      <vt:lpstr>Sorta-kinda refactorings</vt:lpstr>
      <vt:lpstr>Refactoring identifiers</vt:lpstr>
      <vt:lpstr>Refactoring identifiers</vt:lpstr>
      <vt:lpstr>Refactoring identifiers</vt:lpstr>
      <vt:lpstr>Refactoring identifiers</vt:lpstr>
      <vt:lpstr>Refactoring identifiers</vt:lpstr>
      <vt:lpstr>Refactoring literals</vt:lpstr>
      <vt:lpstr>Refactoring indicators</vt:lpstr>
      <vt:lpstr>Refactoring indicators</vt:lpstr>
      <vt:lpstr>Refactoring indicators</vt:lpstr>
      <vt:lpstr>Refactoring into routines</vt:lpstr>
      <vt:lpstr>Refactoring into routines</vt:lpstr>
      <vt:lpstr>Refactoring into a subprocedure</vt:lpstr>
      <vt:lpstr>Refactoring into a subprocedure</vt:lpstr>
      <vt:lpstr>Refactoring into routines</vt:lpstr>
      <vt:lpstr>Throw-away driver programs</vt:lpstr>
      <vt:lpstr>Throw-away driver programs</vt:lpstr>
      <vt:lpstr>Refactoring GOTO</vt:lpstr>
      <vt:lpstr>Refactoring GOTO</vt:lpstr>
      <vt:lpstr>Refactoring GOTO Top-tested loop</vt:lpstr>
      <vt:lpstr>Refactoring GOTO Bottom-tested loop</vt:lpstr>
      <vt:lpstr>Refactoring GOTO Middle-tested loop</vt:lpstr>
      <vt:lpstr>Refactoring GOTO Counted loop</vt:lpstr>
      <vt:lpstr>Refactoring GOTO</vt:lpstr>
      <vt:lpstr>Refactoring GOTO</vt:lpstr>
      <vt:lpstr>Refactoring GOTO</vt:lpstr>
      <vt:lpstr>The Overlap Problem</vt:lpstr>
      <vt:lpstr>The Overlap Problem</vt:lpstr>
      <vt:lpstr>The Overlap Problem</vt:lpstr>
      <vt:lpstr>The Overlap Problem</vt:lpstr>
      <vt:lpstr>The Overlap Problem</vt:lpstr>
      <vt:lpstr>The Overlap Problem</vt:lpstr>
      <vt:lpstr>The TagName Variable</vt:lpstr>
      <vt:lpstr>Refactoring rulz!</vt:lpstr>
      <vt:lpstr>Refactoring wisdom!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Refactoring RPG</dc:title>
  <dc:subject/>
  <dc:creator/>
  <cp:keywords/>
  <dc:description/>
  <cp:lastModifiedBy>Ted Holt</cp:lastModifiedBy>
  <cp:revision>146</cp:revision>
  <dcterms:created xsi:type="dcterms:W3CDTF">2019-01-26T09:10:23Z</dcterms:created>
  <dcterms:modified xsi:type="dcterms:W3CDTF">2019-06-17T11:20:06Z</dcterms:modified>
</cp:coreProperties>
</file>